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448" r:id="rId5"/>
    <p:sldId id="260" r:id="rId6"/>
    <p:sldId id="2463" r:id="rId7"/>
    <p:sldId id="2464" r:id="rId8"/>
    <p:sldId id="2465" r:id="rId9"/>
    <p:sldId id="2466" r:id="rId10"/>
    <p:sldId id="2482" r:id="rId11"/>
    <p:sldId id="2472" r:id="rId12"/>
    <p:sldId id="2473" r:id="rId13"/>
    <p:sldId id="2474" r:id="rId14"/>
    <p:sldId id="2468" r:id="rId15"/>
    <p:sldId id="2470" r:id="rId16"/>
    <p:sldId id="2471" r:id="rId17"/>
    <p:sldId id="2475" r:id="rId18"/>
    <p:sldId id="2477" r:id="rId19"/>
    <p:sldId id="2476" r:id="rId20"/>
    <p:sldId id="2478" r:id="rId21"/>
    <p:sldId id="24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A55"/>
    <a:srgbClr val="FFE5EA"/>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720" y="7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3/1/2023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5717E64-0711-04E0-B8A7-0D4060743FF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486B49A-B27C-2158-410B-E5FF2B40B928}"/>
              </a:ext>
            </a:extLst>
          </p:cNvPr>
          <p:cNvSpPr/>
          <p:nvPr/>
        </p:nvSpPr>
        <p:spPr>
          <a:xfrm>
            <a:off x="5889812" y="4007224"/>
            <a:ext cx="6092571" cy="208471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 name="Half Frame 10">
            <a:extLst>
              <a:ext uri="{FF2B5EF4-FFF2-40B4-BE49-F238E27FC236}">
                <a16:creationId xmlns:a16="http://schemas.microsoft.com/office/drawing/2014/main" id="{59066CD3-DE6B-9EF6-C87A-A94A962C0E6B}"/>
              </a:ext>
            </a:extLst>
          </p:cNvPr>
          <p:cNvSpPr/>
          <p:nvPr/>
        </p:nvSpPr>
        <p:spPr>
          <a:xfrm>
            <a:off x="5889812" y="4025353"/>
            <a:ext cx="1883093" cy="1584177"/>
          </a:xfrm>
          <a:prstGeom prst="halfFrame">
            <a:avLst>
              <a:gd name="adj1" fmla="val 8593"/>
              <a:gd name="adj2" fmla="val 8362"/>
            </a:avLst>
          </a:prstGeom>
          <a:solidFill>
            <a:schemeClr val="accent4">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schemeClr val="tx1"/>
              </a:solidFill>
            </a:endParaRPr>
          </a:p>
        </p:txBody>
      </p:sp>
      <p:sp>
        <p:nvSpPr>
          <p:cNvPr id="12" name="Half Frame 11">
            <a:extLst>
              <a:ext uri="{FF2B5EF4-FFF2-40B4-BE49-F238E27FC236}">
                <a16:creationId xmlns:a16="http://schemas.microsoft.com/office/drawing/2014/main" id="{3D225361-9C1A-A887-7CAA-AF75FC2C8A82}"/>
              </a:ext>
            </a:extLst>
          </p:cNvPr>
          <p:cNvSpPr/>
          <p:nvPr/>
        </p:nvSpPr>
        <p:spPr>
          <a:xfrm rot="10800000">
            <a:off x="10099290" y="4507761"/>
            <a:ext cx="1883093" cy="1584177"/>
          </a:xfrm>
          <a:prstGeom prst="halfFrame">
            <a:avLst>
              <a:gd name="adj1" fmla="val 8593"/>
              <a:gd name="adj2" fmla="val 8362"/>
            </a:avLst>
          </a:prstGeom>
          <a:solidFill>
            <a:schemeClr val="accent4">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schemeClr val="tx1"/>
              </a:solidFill>
            </a:endParaRPr>
          </a:p>
        </p:txBody>
      </p:sp>
      <p:sp>
        <p:nvSpPr>
          <p:cNvPr id="14" name="TextBox 13">
            <a:extLst>
              <a:ext uri="{FF2B5EF4-FFF2-40B4-BE49-F238E27FC236}">
                <a16:creationId xmlns:a16="http://schemas.microsoft.com/office/drawing/2014/main" id="{20BDC48C-999F-681A-A1D1-C3B331DEFD71}"/>
              </a:ext>
            </a:extLst>
          </p:cNvPr>
          <p:cNvSpPr txBox="1"/>
          <p:nvPr/>
        </p:nvSpPr>
        <p:spPr>
          <a:xfrm>
            <a:off x="6313921" y="4304220"/>
            <a:ext cx="5244353" cy="1323439"/>
          </a:xfrm>
          <a:prstGeom prst="rect">
            <a:avLst/>
          </a:prstGeom>
          <a:noFill/>
        </p:spPr>
        <p:txBody>
          <a:bodyPr wrap="square">
            <a:spAutoFit/>
          </a:bodyPr>
          <a:lstStyle/>
          <a:p>
            <a:pPr algn="ctr"/>
            <a:r>
              <a:rPr lang="en-IN" sz="4000" u="sng" dirty="0">
                <a:solidFill>
                  <a:srgbClr val="FFFF00"/>
                </a:solidFill>
                <a:effectLst>
                  <a:glow rad="139700">
                    <a:schemeClr val="accent2">
                      <a:satMod val="175000"/>
                      <a:alpha val="40000"/>
                    </a:schemeClr>
                  </a:glow>
                </a:effectLst>
                <a:latin typeface="Colonna MT" panose="04020805060202030203" pitchFamily="82" charset="0"/>
              </a:rPr>
              <a:t>AI DRIVEN SENTIMENT ANALYSIS</a:t>
            </a:r>
          </a:p>
        </p:txBody>
      </p:sp>
      <mc:AlternateContent xmlns:mc="http://schemas.openxmlformats.org/markup-compatibility/2006">
        <mc:Choice xmlns:am3d="http://schemas.microsoft.com/office/drawing/2017/model3d" Requires="am3d">
          <p:graphicFrame>
            <p:nvGraphicFramePr>
              <p:cNvPr id="2" name="3D Model 1" descr="Breakdancer">
                <a:extLst>
                  <a:ext uri="{FF2B5EF4-FFF2-40B4-BE49-F238E27FC236}">
                    <a16:creationId xmlns:a16="http://schemas.microsoft.com/office/drawing/2014/main" id="{B598E888-7C39-CDE6-1D08-F9DD0096B8C3}"/>
                  </a:ext>
                </a:extLst>
              </p:cNvPr>
              <p:cNvGraphicFramePr/>
              <p:nvPr>
                <p:extLst>
                  <p:ext uri="{D42A27DB-BD31-4B8C-83A1-F6EECF244321}">
                    <p14:modId xmlns:p14="http://schemas.microsoft.com/office/powerpoint/2010/main" val="3182992102"/>
                  </p:ext>
                </p:extLst>
              </p:nvPr>
            </p:nvGraphicFramePr>
            <p:xfrm>
              <a:off x="-141422" y="3194220"/>
              <a:ext cx="3926495" cy="3710722"/>
            </p:xfrm>
            <a:graphic>
              <a:graphicData uri="http://schemas.microsoft.com/office/drawing/2017/model3d">
                <am3d:model3d r:embed="rId3">
                  <am3d:spPr>
                    <a:xfrm>
                      <a:off x="0" y="0"/>
                      <a:ext cx="3926495" cy="3710722"/>
                    </a:xfrm>
                    <a:prstGeom prst="rect">
                      <a:avLst/>
                    </a:prstGeom>
                  </am3d:spPr>
                  <am3d:camera>
                    <am3d:pos x="0" y="0" z="72335941"/>
                    <am3d:up dx="0" dy="36000000" dz="0"/>
                    <am3d:lookAt x="0" y="0" z="0"/>
                    <am3d:perspective fov="2700000"/>
                  </am3d:camera>
                  <am3d:trans>
                    <am3d:meterPerModelUnit n="4665702" d="1000000"/>
                    <am3d:preTrans dx="-1232946" dy="-16449259" dz="-881006"/>
                    <am3d:scale>
                      <am3d:sx n="1000000" d="1000000"/>
                      <am3d:sy n="1000000" d="1000000"/>
                      <am3d:sz n="1000000" d="1000000"/>
                    </am3d:scale>
                    <am3d:rot/>
                    <am3d:postTrans dx="0" dy="0" dz="0"/>
                  </am3d:trans>
                  <am3d:raster rName="Office3DRenderer" rVer="16.0.8326">
                    <am3d:blip r:embed="rId4"/>
                  </am3d:raster>
                  <am3d:extLst>
                    <a:ext uri="{9A65AA19-BECB-4387-8358-8AD5134E1D82}">
                      <a3danim:embedAnim xmlns:a3danim="http://schemas.microsoft.com/office/drawing/2018/animation/model3d" animId="0">
                        <a3danim:animPr length="10000" count="indefinite"/>
                      </a3danim:embedAnim>
                    </a:ext>
                    <a:ext uri="{E9DE012E-A134-456F-84FE-255F9AAD75C6}">
                      <a3danim:posterFrame xmlns:a3danim="http://schemas.microsoft.com/office/drawing/2018/animation/model3d" animId="0"/>
                    </a:ext>
                  </am3d:extLst>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Breakdancer">
                <a:extLst>
                  <a:ext uri="{FF2B5EF4-FFF2-40B4-BE49-F238E27FC236}">
                    <a16:creationId xmlns:a16="http://schemas.microsoft.com/office/drawing/2014/main" id="{B598E888-7C39-CDE6-1D08-F9DD0096B8C3}"/>
                  </a:ext>
                </a:extLst>
              </p:cNvPr>
              <p:cNvPicPr>
                <a:picLocks noGrp="1" noRot="1" noChangeAspect="1" noMove="1" noResize="1" noEditPoints="1" noAdjustHandles="1" noChangeArrowheads="1" noChangeShapeType="1" noCrop="1"/>
              </p:cNvPicPr>
              <p:nvPr/>
            </p:nvPicPr>
            <p:blipFill>
              <a:blip r:embed="rId4"/>
              <a:stretch>
                <a:fillRect/>
              </a:stretch>
            </p:blipFill>
            <p:spPr>
              <a:xfrm>
                <a:off x="-141422" y="3194220"/>
                <a:ext cx="3926495" cy="3710722"/>
              </a:xfrm>
              <a:prstGeom prst="rect">
                <a:avLst/>
              </a:prstGeom>
            </p:spPr>
          </p:pic>
        </mc:Fallback>
      </mc:AlternateContent>
      <p:pic>
        <p:nvPicPr>
          <p:cNvPr id="1026" name="Picture 2" descr="SIT | Siliguri">
            <a:extLst>
              <a:ext uri="{FF2B5EF4-FFF2-40B4-BE49-F238E27FC236}">
                <a16:creationId xmlns:a16="http://schemas.microsoft.com/office/drawing/2014/main" id="{14E4CA03-90D4-C31F-114D-57C3C75BE4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9910" y="0"/>
            <a:ext cx="2651357" cy="16491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9F73CB-7E6F-2734-35B6-E1AF85626A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7430"/>
            <a:ext cx="1418253" cy="14660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Sikharthy Infotech Pvt. Ltd. | LinkedIn">
            <a:extLst>
              <a:ext uri="{FF2B5EF4-FFF2-40B4-BE49-F238E27FC236}">
                <a16:creationId xmlns:a16="http://schemas.microsoft.com/office/drawing/2014/main" id="{07316F73-78C2-B237-18DC-E52695BA3540}"/>
              </a:ext>
            </a:extLst>
          </p:cNvPr>
          <p:cNvPicPr>
            <a:picLocks noChangeAspect="1"/>
          </p:cNvPicPr>
          <p:nvPr/>
        </p:nvPicPr>
        <p:blipFill rotWithShape="1">
          <a:blip r:embed="rId7">
            <a:extLst>
              <a:ext uri="{28A0092B-C50C-407E-A947-70E740481C1C}">
                <a14:useLocalDpi xmlns:a14="http://schemas.microsoft.com/office/drawing/2010/main" val="0"/>
              </a:ext>
            </a:extLst>
          </a:blip>
          <a:srcRect t="12000" b="14000"/>
          <a:stretch/>
        </p:blipFill>
        <p:spPr bwMode="auto">
          <a:xfrm>
            <a:off x="10363705" y="0"/>
            <a:ext cx="1828296" cy="1352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27832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0" fill="hold"/>
                                        <p:tgtEl>
                                          <p:spTgt spid="2"/>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1E3DCC-B013-D692-A372-7F6CA83B399F}"/>
              </a:ext>
            </a:extLst>
          </p:cNvPr>
          <p:cNvSpPr txBox="1"/>
          <p:nvPr/>
        </p:nvSpPr>
        <p:spPr>
          <a:xfrm>
            <a:off x="2905943" y="273186"/>
            <a:ext cx="6380113" cy="523220"/>
          </a:xfrm>
          <a:prstGeom prst="rect">
            <a:avLst/>
          </a:prstGeom>
          <a:noFill/>
        </p:spPr>
        <p:txBody>
          <a:bodyPr wrap="square">
            <a:spAutoFit/>
          </a:bodyPr>
          <a:lstStyle/>
          <a:p>
            <a:r>
              <a:rPr lang="en-IN" sz="2800" b="1" i="0" u="none" strike="noStrike" baseline="0" dirty="0">
                <a:solidFill>
                  <a:srgbClr val="002060"/>
                </a:solidFill>
                <a:latin typeface="Gill Sans Ultra Bold" panose="020B0A02020104020203" pitchFamily="34" charset="0"/>
              </a:rPr>
              <a:t>PROCESSING AN INPUT TEXT </a:t>
            </a:r>
            <a:endParaRPr lang="en-IN" sz="2800" b="0" i="0" u="none" strike="noStrike" baseline="0" dirty="0">
              <a:solidFill>
                <a:srgbClr val="002060"/>
              </a:solidFill>
              <a:latin typeface="Gill Sans Ultra Bold" panose="020B0A02020104020203" pitchFamily="34" charset="0"/>
            </a:endParaRPr>
          </a:p>
        </p:txBody>
      </p:sp>
      <p:pic>
        <p:nvPicPr>
          <p:cNvPr id="5" name="Picture 4">
            <a:extLst>
              <a:ext uri="{FF2B5EF4-FFF2-40B4-BE49-F238E27FC236}">
                <a16:creationId xmlns:a16="http://schemas.microsoft.com/office/drawing/2014/main" id="{09412746-F821-375D-FFF3-018EC7FAAC04}"/>
              </a:ext>
            </a:extLst>
          </p:cNvPr>
          <p:cNvPicPr>
            <a:picLocks noChangeAspect="1"/>
          </p:cNvPicPr>
          <p:nvPr/>
        </p:nvPicPr>
        <p:blipFill>
          <a:blip r:embed="rId3"/>
          <a:stretch>
            <a:fillRect/>
          </a:stretch>
        </p:blipFill>
        <p:spPr>
          <a:xfrm>
            <a:off x="395563" y="2836671"/>
            <a:ext cx="6213987" cy="144534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7AC307A-61C8-EA69-CD20-CACCDDCD1928}"/>
              </a:ext>
            </a:extLst>
          </p:cNvPr>
          <p:cNvPicPr>
            <a:picLocks noChangeAspect="1"/>
          </p:cNvPicPr>
          <p:nvPr/>
        </p:nvPicPr>
        <p:blipFill>
          <a:blip r:embed="rId4"/>
          <a:stretch>
            <a:fillRect/>
          </a:stretch>
        </p:blipFill>
        <p:spPr>
          <a:xfrm>
            <a:off x="7566850" y="3098974"/>
            <a:ext cx="4286865" cy="70792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646BBAF-932F-983D-68AF-D5C86C5CAC9A}"/>
              </a:ext>
            </a:extLst>
          </p:cNvPr>
          <p:cNvSpPr txBox="1"/>
          <p:nvPr/>
        </p:nvSpPr>
        <p:spPr>
          <a:xfrm>
            <a:off x="7509572" y="3818442"/>
            <a:ext cx="4172310" cy="738664"/>
          </a:xfrm>
          <a:prstGeom prst="rect">
            <a:avLst/>
          </a:prstGeom>
          <a:noFill/>
        </p:spPr>
        <p:txBody>
          <a:bodyPr wrap="square">
            <a:spAutoFit/>
          </a:bodyPr>
          <a:lstStyle/>
          <a:p>
            <a:r>
              <a:rPr lang="en-US" sz="1400" b="0" i="0" u="none" strike="noStrike" baseline="0" dirty="0">
                <a:solidFill>
                  <a:srgbClr val="000000"/>
                </a:solidFill>
                <a:latin typeface="Aharoni" panose="02010803020104030203" pitchFamily="2" charset="-79"/>
                <a:cs typeface="Aharoni" panose="02010803020104030203" pitchFamily="2" charset="-79"/>
              </a:rPr>
              <a:t>Input text: “I lost my pen” </a:t>
            </a:r>
          </a:p>
          <a:p>
            <a:r>
              <a:rPr lang="en-US" sz="1400" b="0" i="0" u="none" strike="noStrike" baseline="0" dirty="0">
                <a:solidFill>
                  <a:srgbClr val="000000"/>
                </a:solidFill>
                <a:latin typeface="Aharoni" panose="02010803020104030203" pitchFamily="2" charset="-79"/>
                <a:cs typeface="Aharoni" panose="02010803020104030203" pitchFamily="2" charset="-79"/>
              </a:rPr>
              <a:t>Original output should be sad and predicted output is also sadness. </a:t>
            </a:r>
            <a:endParaRPr lang="en-IN" sz="1400" dirty="0">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AC4865CC-F44D-A3F3-8388-76A80E035981}"/>
              </a:ext>
            </a:extLst>
          </p:cNvPr>
          <p:cNvSpPr txBox="1"/>
          <p:nvPr/>
        </p:nvSpPr>
        <p:spPr>
          <a:xfrm>
            <a:off x="395563" y="1063788"/>
            <a:ext cx="3958827" cy="1200329"/>
          </a:xfrm>
          <a:prstGeom prst="rect">
            <a:avLst/>
          </a:prstGeom>
          <a:noFill/>
        </p:spPr>
        <p:txBody>
          <a:bodyPr wrap="square">
            <a:spAutoFit/>
          </a:bodyPr>
          <a:lstStyle/>
          <a:p>
            <a:pPr algn="just"/>
            <a:r>
              <a:rPr lang="en-US" b="0" i="0" u="none" strike="noStrike" baseline="0" dirty="0">
                <a:solidFill>
                  <a:srgbClr val="000000"/>
                </a:solidFill>
                <a:latin typeface="Franklin Gothic Demi Cond" panose="020B0706030402020204" pitchFamily="34" charset="0"/>
              </a:rPr>
              <a:t>In this part we </a:t>
            </a:r>
            <a:r>
              <a:rPr lang="en-US" dirty="0">
                <a:solidFill>
                  <a:srgbClr val="000000"/>
                </a:solidFill>
                <a:latin typeface="Franklin Gothic Demi Cond" panose="020B0706030402020204" pitchFamily="34" charset="0"/>
              </a:rPr>
              <a:t>have </a:t>
            </a:r>
            <a:r>
              <a:rPr lang="en-US" b="0" i="0" u="none" strike="noStrike" baseline="0" dirty="0">
                <a:solidFill>
                  <a:srgbClr val="000000"/>
                </a:solidFill>
                <a:latin typeface="Franklin Gothic Demi Cond" panose="020B0706030402020204" pitchFamily="34" charset="0"/>
              </a:rPr>
              <a:t>entered a desired text and then by processing the input text by the train model and hence we receive the subsequent output. </a:t>
            </a:r>
            <a:endParaRPr lang="en-IN" dirty="0">
              <a:latin typeface="Franklin Gothic Demi Cond" panose="020B0706030402020204" pitchFamily="34" charset="0"/>
            </a:endParaRPr>
          </a:p>
        </p:txBody>
      </p:sp>
      <p:sp>
        <p:nvSpPr>
          <p:cNvPr id="12" name="Arrow: Right 11">
            <a:extLst>
              <a:ext uri="{FF2B5EF4-FFF2-40B4-BE49-F238E27FC236}">
                <a16:creationId xmlns:a16="http://schemas.microsoft.com/office/drawing/2014/main" id="{7EF239BA-EE69-BC96-B1B0-7114502F5C28}"/>
              </a:ext>
            </a:extLst>
          </p:cNvPr>
          <p:cNvSpPr/>
          <p:nvPr/>
        </p:nvSpPr>
        <p:spPr>
          <a:xfrm>
            <a:off x="6736583" y="3164895"/>
            <a:ext cx="772989" cy="788894"/>
          </a:xfrm>
          <a:prstGeom prst="rightArrow">
            <a:avLst/>
          </a:prstGeom>
          <a:effectLst>
            <a:glow rad="63500">
              <a:schemeClr val="accent2">
                <a:satMod val="175000"/>
                <a:alpha val="40000"/>
              </a:schemeClr>
            </a:glo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0477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546DB9-0A8D-F642-EBE7-14E4BFE161EB}"/>
              </a:ext>
            </a:extLst>
          </p:cNvPr>
          <p:cNvSpPr txBox="1"/>
          <p:nvPr/>
        </p:nvSpPr>
        <p:spPr>
          <a:xfrm>
            <a:off x="3378353" y="462588"/>
            <a:ext cx="6225836" cy="523220"/>
          </a:xfrm>
          <a:prstGeom prst="rect">
            <a:avLst/>
          </a:prstGeom>
          <a:noFill/>
        </p:spPr>
        <p:txBody>
          <a:bodyPr wrap="square" rtlCol="0">
            <a:spAutoFit/>
          </a:bodyPr>
          <a:lstStyle/>
          <a:p>
            <a:pPr algn="ctr"/>
            <a:r>
              <a:rPr lang="en-IN" sz="2800" b="1" i="0" u="sng" strike="noStrike" baseline="0" dirty="0">
                <a:solidFill>
                  <a:srgbClr val="001F5F"/>
                </a:solidFill>
                <a:latin typeface="Baskerville Old Face" panose="02020602080505020303" pitchFamily="18" charset="0"/>
              </a:rPr>
              <a:t>FACE EMOTION RECOGNITION </a:t>
            </a:r>
            <a:endParaRPr lang="en-IN" sz="2800" b="1" u="sng" dirty="0">
              <a:latin typeface="Baskerville Old Face" panose="02020602080505020303" pitchFamily="18" charset="0"/>
            </a:endParaRPr>
          </a:p>
        </p:txBody>
      </p:sp>
      <p:sp>
        <p:nvSpPr>
          <p:cNvPr id="7" name="TextBox 6">
            <a:extLst>
              <a:ext uri="{FF2B5EF4-FFF2-40B4-BE49-F238E27FC236}">
                <a16:creationId xmlns:a16="http://schemas.microsoft.com/office/drawing/2014/main" id="{C4C44280-2D57-ED0F-60CB-566B0B6FBD5B}"/>
              </a:ext>
            </a:extLst>
          </p:cNvPr>
          <p:cNvSpPr txBox="1"/>
          <p:nvPr/>
        </p:nvSpPr>
        <p:spPr>
          <a:xfrm>
            <a:off x="381000" y="1421944"/>
            <a:ext cx="3795924" cy="3785652"/>
          </a:xfrm>
          <a:prstGeom prst="rect">
            <a:avLst/>
          </a:prstGeom>
          <a:noFill/>
        </p:spPr>
        <p:txBody>
          <a:bodyPr wrap="square" rtlCol="0">
            <a:spAutoFit/>
          </a:bodyPr>
          <a:lstStyle/>
          <a:p>
            <a:pPr algn="just"/>
            <a:r>
              <a:rPr lang="en-US" sz="2000" b="0" i="0" dirty="0">
                <a:solidFill>
                  <a:srgbClr val="282828"/>
                </a:solidFill>
                <a:effectLst/>
                <a:latin typeface="Rockwell Condensed" panose="02060603050405020104" pitchFamily="18" charset="0"/>
              </a:rPr>
              <a:t>Facial expression emotion recognition is an intuitive reflection of a person’s mental state, which contains rich emotional information, and is one of the most important forms of interpersonal communication. It can be used in various fields, including psychology. </a:t>
            </a:r>
            <a:r>
              <a:rPr lang="en-IN" sz="2000" dirty="0">
                <a:latin typeface="Rockwell Condensed" panose="02060603050405020104" pitchFamily="18" charset="0"/>
              </a:rPr>
              <a:t>Face emotion recognition is that with the help of imported libraries and other application we have created a program which can detect the emotion of a real time live face through webcam access. </a:t>
            </a:r>
          </a:p>
        </p:txBody>
      </p:sp>
      <p:sp>
        <p:nvSpPr>
          <p:cNvPr id="9" name="Rectangle 4">
            <a:extLst>
              <a:ext uri="{FF2B5EF4-FFF2-40B4-BE49-F238E27FC236}">
                <a16:creationId xmlns:a16="http://schemas.microsoft.com/office/drawing/2014/main" id="{4E8978F7-DB99-FACE-69DB-501B54CDF30B}"/>
              </a:ext>
            </a:extLst>
          </p:cNvPr>
          <p:cNvSpPr>
            <a:spLocks noChangeArrowheads="1"/>
          </p:cNvSpPr>
          <p:nvPr/>
        </p:nvSpPr>
        <p:spPr bwMode="auto">
          <a:xfrm>
            <a:off x="4557472" y="1353880"/>
            <a:ext cx="3573992" cy="207512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i="0" u="sng" strike="noStrike" cap="none" normalizeH="0" baseline="0" dirty="0">
                <a:ln>
                  <a:noFill/>
                </a:ln>
                <a:solidFill>
                  <a:srgbClr val="000000"/>
                </a:solidFill>
                <a:effectLst/>
                <a:latin typeface="Rockwell Condensed" panose="02060603050405020104" pitchFamily="18" charset="0"/>
              </a:rPr>
              <a:t>HOW FACE EMOTION</a:t>
            </a:r>
            <a:r>
              <a:rPr kumimoji="0" lang="en-US" altLang="en-US" sz="2000" i="0" u="sng" strike="noStrike" cap="none" normalizeH="0" dirty="0">
                <a:ln>
                  <a:noFill/>
                </a:ln>
                <a:solidFill>
                  <a:srgbClr val="000000"/>
                </a:solidFill>
                <a:effectLst/>
                <a:latin typeface="Rockwell Condensed" panose="02060603050405020104" pitchFamily="18" charset="0"/>
              </a:rPr>
              <a:t> RECOGNITION</a:t>
            </a:r>
            <a:r>
              <a:rPr kumimoji="0" lang="en-US" altLang="en-US" sz="2000" i="0" u="sng" strike="noStrike" cap="none" normalizeH="0" baseline="0" dirty="0">
                <a:ln>
                  <a:noFill/>
                </a:ln>
                <a:solidFill>
                  <a:srgbClr val="000000"/>
                </a:solidFill>
                <a:effectLst/>
                <a:latin typeface="Rockwell Condensed" panose="02060603050405020104" pitchFamily="18" charset="0"/>
              </a:rPr>
              <a:t> WORKS</a:t>
            </a:r>
            <a:endParaRPr kumimoji="0" lang="en-US" altLang="en-US" i="0" u="sng" strike="noStrike" cap="none" normalizeH="0" baseline="0" dirty="0">
              <a:ln>
                <a:noFill/>
              </a:ln>
              <a:solidFill>
                <a:srgbClr val="000000"/>
              </a:solidFill>
              <a:effectLst/>
              <a:latin typeface="Rockwell Condensed" panose="020606030504050201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Rockwell Condensed" panose="02060603050405020104" pitchFamily="18" charset="0"/>
              </a:rPr>
              <a:t>1. Face detection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Rockwell Condensed" panose="02060603050405020104" pitchFamily="18" charset="0"/>
              </a:rPr>
              <a:t>2. Facial analysis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Rockwell Condensed" panose="02060603050405020104" pitchFamily="18" charset="0"/>
              </a:rPr>
              <a:t>3. Facial recognition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Rockwell Condensed" panose="02060603050405020104" pitchFamily="18" charset="0"/>
              </a:rPr>
              <a:t>4. Emotion analytics</a:t>
            </a:r>
            <a:endParaRPr kumimoji="0" lang="en-US" altLang="en-US" sz="1400" i="0" u="none" strike="noStrike" cap="none" normalizeH="0" baseline="0" dirty="0">
              <a:ln>
                <a:noFill/>
              </a:ln>
              <a:solidFill>
                <a:srgbClr val="000000"/>
              </a:solidFill>
              <a:effectLst/>
              <a:latin typeface="Rockwell Condensed" panose="02060603050405020104" pitchFamily="18" charset="0"/>
            </a:endParaRPr>
          </a:p>
        </p:txBody>
      </p:sp>
      <p:sp>
        <p:nvSpPr>
          <p:cNvPr id="10" name="AutoShape 3" descr="Facial Recognition system">
            <a:extLst>
              <a:ext uri="{FF2B5EF4-FFF2-40B4-BE49-F238E27FC236}">
                <a16:creationId xmlns:a16="http://schemas.microsoft.com/office/drawing/2014/main" id="{EF387426-F84B-9E90-83AA-450B7242A0E9}"/>
              </a:ext>
            </a:extLst>
          </p:cNvPr>
          <p:cNvSpPr>
            <a:spLocks noChangeAspect="1" noChangeArrowheads="1"/>
          </p:cNvSpPr>
          <p:nvPr/>
        </p:nvSpPr>
        <p:spPr bwMode="auto">
          <a:xfrm>
            <a:off x="76200" y="381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TextBox 13">
            <a:extLst>
              <a:ext uri="{FF2B5EF4-FFF2-40B4-BE49-F238E27FC236}">
                <a16:creationId xmlns:a16="http://schemas.microsoft.com/office/drawing/2014/main" id="{FE2039E0-4CBF-E4F7-194A-A1E9BEFA64AB}"/>
              </a:ext>
            </a:extLst>
          </p:cNvPr>
          <p:cNvSpPr txBox="1"/>
          <p:nvPr/>
        </p:nvSpPr>
        <p:spPr>
          <a:xfrm>
            <a:off x="8512013" y="1421944"/>
            <a:ext cx="3672735" cy="1938992"/>
          </a:xfrm>
          <a:prstGeom prst="rect">
            <a:avLst/>
          </a:prstGeom>
          <a:noFill/>
        </p:spPr>
        <p:txBody>
          <a:bodyPr wrap="square">
            <a:spAutoFit/>
          </a:bodyPr>
          <a:lstStyle/>
          <a:p>
            <a:r>
              <a:rPr lang="en-US" sz="2000" u="sng" dirty="0">
                <a:solidFill>
                  <a:srgbClr val="000000"/>
                </a:solidFill>
                <a:latin typeface="Rockwell Condensed" panose="02060603050405020104" pitchFamily="18" charset="0"/>
              </a:rPr>
              <a:t>USES OF THIS RECOGNITION:</a:t>
            </a:r>
          </a:p>
          <a:p>
            <a:pPr marL="342900" indent="-342900">
              <a:buFont typeface="Arial" panose="020B0604020202020204" pitchFamily="34" charset="0"/>
              <a:buChar char="•"/>
            </a:pPr>
            <a:r>
              <a:rPr lang="en-IN" sz="2000" i="0" dirty="0">
                <a:solidFill>
                  <a:srgbClr val="000000"/>
                </a:solidFill>
                <a:effectLst/>
                <a:latin typeface="Rockwell Condensed" panose="02060603050405020104" pitchFamily="18" charset="0"/>
              </a:rPr>
              <a:t>Healthcare</a:t>
            </a:r>
          </a:p>
          <a:p>
            <a:pPr marL="342900" indent="-342900">
              <a:buFont typeface="Arial" panose="020B0604020202020204" pitchFamily="34" charset="0"/>
              <a:buChar char="•"/>
            </a:pPr>
            <a:r>
              <a:rPr lang="en-US" sz="2000" i="0" dirty="0">
                <a:solidFill>
                  <a:srgbClr val="000000"/>
                </a:solidFill>
                <a:effectLst/>
                <a:latin typeface="Rockwell Condensed" panose="02060603050405020104" pitchFamily="18" charset="0"/>
              </a:rPr>
              <a:t>Product testing and client feedback</a:t>
            </a:r>
          </a:p>
          <a:p>
            <a:pPr marL="342900" indent="-342900">
              <a:buFont typeface="Arial" panose="020B0604020202020204" pitchFamily="34" charset="0"/>
              <a:buChar char="•"/>
            </a:pPr>
            <a:r>
              <a:rPr lang="en-IN" sz="2000" i="0" dirty="0">
                <a:solidFill>
                  <a:srgbClr val="000000"/>
                </a:solidFill>
                <a:effectLst/>
                <a:latin typeface="Rockwell Condensed" panose="02060603050405020104" pitchFamily="18" charset="0"/>
              </a:rPr>
              <a:t>Enhances customer service</a:t>
            </a:r>
          </a:p>
          <a:p>
            <a:pPr marL="342900" indent="-342900" algn="l">
              <a:buFont typeface="Arial" panose="020B0604020202020204" pitchFamily="34" charset="0"/>
              <a:buChar char="•"/>
            </a:pPr>
            <a:r>
              <a:rPr lang="en-US" sz="2000" i="0" dirty="0">
                <a:solidFill>
                  <a:srgbClr val="000000"/>
                </a:solidFill>
                <a:effectLst/>
                <a:latin typeface="Rockwell Condensed" panose="02060603050405020104" pitchFamily="18" charset="0"/>
              </a:rPr>
              <a:t>Assess personality traits in interviews</a:t>
            </a:r>
          </a:p>
        </p:txBody>
      </p:sp>
      <p:pic>
        <p:nvPicPr>
          <p:cNvPr id="2054" name="Picture 6" descr="TechDispatch #1/2021 - Facial Emotion Recognition | European Data  Protection Supervisor">
            <a:extLst>
              <a:ext uri="{FF2B5EF4-FFF2-40B4-BE49-F238E27FC236}">
                <a16:creationId xmlns:a16="http://schemas.microsoft.com/office/drawing/2014/main" id="{CE9B3127-85B8-BAE0-FC89-07CBA2D9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726" y="3497065"/>
            <a:ext cx="6225836" cy="2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40328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02DAF6-19EB-36C2-300D-32D19418C5F3}"/>
              </a:ext>
            </a:extLst>
          </p:cNvPr>
          <p:cNvSpPr txBox="1"/>
          <p:nvPr/>
        </p:nvSpPr>
        <p:spPr>
          <a:xfrm>
            <a:off x="264459" y="825059"/>
            <a:ext cx="11143130" cy="646331"/>
          </a:xfrm>
          <a:prstGeom prst="rect">
            <a:avLst/>
          </a:prstGeom>
          <a:noFill/>
        </p:spPr>
        <p:txBody>
          <a:bodyPr wrap="square">
            <a:spAutoFit/>
          </a:bodyPr>
          <a:lstStyle/>
          <a:p>
            <a:pPr algn="just"/>
            <a:r>
              <a:rPr lang="en-US" sz="1800" b="0" i="0" u="none" strike="noStrike" baseline="0" dirty="0" err="1">
                <a:solidFill>
                  <a:srgbClr val="292929"/>
                </a:solidFill>
                <a:latin typeface="Rockwell Condensed" panose="02060603050405020104" pitchFamily="18" charset="0"/>
              </a:rPr>
              <a:t>Keras</a:t>
            </a:r>
            <a:r>
              <a:rPr lang="en-US" sz="1800" b="0" i="0" u="none" strike="noStrike" baseline="0" dirty="0">
                <a:solidFill>
                  <a:srgbClr val="292929"/>
                </a:solidFill>
                <a:latin typeface="Rockwell Condensed" panose="02060603050405020104" pitchFamily="18" charset="0"/>
              </a:rPr>
              <a:t> Applications are deep learning models that are made available alongside pre-trained weights. These models can be used for prediction, feature extraction, and fine-tuning. Now we’ll use MobileNetV2. </a:t>
            </a:r>
            <a:endParaRPr lang="en-IN" dirty="0">
              <a:latin typeface="Rockwell Condensed" panose="02060603050405020104" pitchFamily="18" charset="0"/>
            </a:endParaRPr>
          </a:p>
        </p:txBody>
      </p:sp>
      <p:pic>
        <p:nvPicPr>
          <p:cNvPr id="5" name="Picture 4">
            <a:extLst>
              <a:ext uri="{FF2B5EF4-FFF2-40B4-BE49-F238E27FC236}">
                <a16:creationId xmlns:a16="http://schemas.microsoft.com/office/drawing/2014/main" id="{11024F51-C139-1EA2-0BCD-45D9E9EE02BC}"/>
              </a:ext>
            </a:extLst>
          </p:cNvPr>
          <p:cNvPicPr>
            <a:picLocks noChangeAspect="1"/>
          </p:cNvPicPr>
          <p:nvPr/>
        </p:nvPicPr>
        <p:blipFill>
          <a:blip r:embed="rId2"/>
          <a:stretch>
            <a:fillRect/>
          </a:stretch>
        </p:blipFill>
        <p:spPr>
          <a:xfrm>
            <a:off x="227519" y="1677985"/>
            <a:ext cx="5868481" cy="228214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4618B46-76EE-6F99-60C5-44FB9192F9D3}"/>
              </a:ext>
            </a:extLst>
          </p:cNvPr>
          <p:cNvSpPr txBox="1"/>
          <p:nvPr/>
        </p:nvSpPr>
        <p:spPr>
          <a:xfrm>
            <a:off x="6480402" y="2246581"/>
            <a:ext cx="5043728" cy="1815882"/>
          </a:xfrm>
          <a:prstGeom prst="rect">
            <a:avLst/>
          </a:prstGeom>
          <a:noFill/>
        </p:spPr>
        <p:txBody>
          <a:bodyPr wrap="square">
            <a:spAutoFit/>
          </a:bodyPr>
          <a:lstStyle/>
          <a:p>
            <a:pPr algn="just"/>
            <a:r>
              <a:rPr lang="en-US" sz="1600" b="0" i="0" u="none" strike="noStrike" baseline="0" dirty="0">
                <a:solidFill>
                  <a:srgbClr val="000000"/>
                </a:solidFill>
                <a:latin typeface="Rockwell Condensed" panose="02060603050405020104" pitchFamily="18" charset="0"/>
              </a:rPr>
              <a:t>The dense layer is a neural network layer that is connected deeply, which means each neuron in the dense layer receives input from all neurons of its previous layer. The activation function is a mathematical “gate” in between the input feeding the current neuron and its output going to the next layer. It can be as simple as a step function that turns the neuron output on and off, depending on a rule or threshold. Here we’re using </a:t>
            </a:r>
            <a:r>
              <a:rPr lang="en-US" sz="1600" b="0" i="0" u="none" strike="noStrike" baseline="0" dirty="0" err="1">
                <a:solidFill>
                  <a:srgbClr val="000000"/>
                </a:solidFill>
                <a:latin typeface="Rockwell Condensed" panose="02060603050405020104" pitchFamily="18" charset="0"/>
              </a:rPr>
              <a:t>relu</a:t>
            </a:r>
            <a:r>
              <a:rPr lang="en-US" sz="1600" b="0" i="0" u="none" strike="noStrike" baseline="0" dirty="0">
                <a:solidFill>
                  <a:srgbClr val="000000"/>
                </a:solidFill>
                <a:latin typeface="Rockwell Condensed" panose="02060603050405020104" pitchFamily="18" charset="0"/>
              </a:rPr>
              <a:t> as activation function.</a:t>
            </a:r>
            <a:endParaRPr lang="en-IN" sz="1600" dirty="0">
              <a:latin typeface="Rockwell Condensed" panose="02060603050405020104" pitchFamily="18" charset="0"/>
            </a:endParaRPr>
          </a:p>
        </p:txBody>
      </p:sp>
      <p:sp>
        <p:nvSpPr>
          <p:cNvPr id="9" name="TextBox 8">
            <a:extLst>
              <a:ext uri="{FF2B5EF4-FFF2-40B4-BE49-F238E27FC236}">
                <a16:creationId xmlns:a16="http://schemas.microsoft.com/office/drawing/2014/main" id="{B9D3A2B4-6892-D5B8-7CCA-23B21709461C}"/>
              </a:ext>
            </a:extLst>
          </p:cNvPr>
          <p:cNvSpPr txBox="1"/>
          <p:nvPr/>
        </p:nvSpPr>
        <p:spPr>
          <a:xfrm>
            <a:off x="173438" y="4166725"/>
            <a:ext cx="5268138" cy="338554"/>
          </a:xfrm>
          <a:prstGeom prst="rect">
            <a:avLst/>
          </a:prstGeom>
          <a:noFill/>
        </p:spPr>
        <p:txBody>
          <a:bodyPr wrap="square">
            <a:spAutoFit/>
          </a:bodyPr>
          <a:lstStyle/>
          <a:p>
            <a:r>
              <a:rPr lang="en-US" sz="1600" b="1" i="0" u="sng" strike="noStrike" baseline="0" dirty="0">
                <a:solidFill>
                  <a:srgbClr val="000000"/>
                </a:solidFill>
                <a:latin typeface="Baskerville Old Face" panose="02020602080505020303" pitchFamily="18" charset="0"/>
              </a:rPr>
              <a:t>CREATING THE NEW MODEL AND COMPILING IT:</a:t>
            </a:r>
            <a:endParaRPr lang="en-IN" sz="1600" b="1" u="sng" dirty="0">
              <a:latin typeface="Baskerville Old Face" panose="02020602080505020303" pitchFamily="18" charset="0"/>
            </a:endParaRPr>
          </a:p>
        </p:txBody>
      </p:sp>
      <p:pic>
        <p:nvPicPr>
          <p:cNvPr id="11" name="Picture 10">
            <a:extLst>
              <a:ext uri="{FF2B5EF4-FFF2-40B4-BE49-F238E27FC236}">
                <a16:creationId xmlns:a16="http://schemas.microsoft.com/office/drawing/2014/main" id="{E63CAA35-0D99-E0D0-CB91-5DD4E823DEDD}"/>
              </a:ext>
            </a:extLst>
          </p:cNvPr>
          <p:cNvPicPr>
            <a:picLocks noChangeAspect="1"/>
          </p:cNvPicPr>
          <p:nvPr/>
        </p:nvPicPr>
        <p:blipFill>
          <a:blip r:embed="rId3"/>
          <a:stretch>
            <a:fillRect/>
          </a:stretch>
        </p:blipFill>
        <p:spPr>
          <a:xfrm>
            <a:off x="264458" y="4580965"/>
            <a:ext cx="6004980" cy="2146829"/>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D4168F22-2BC0-B6E2-5B3D-6DC2D0184D19}"/>
              </a:ext>
            </a:extLst>
          </p:cNvPr>
          <p:cNvSpPr txBox="1"/>
          <p:nvPr/>
        </p:nvSpPr>
        <p:spPr>
          <a:xfrm>
            <a:off x="264459" y="130205"/>
            <a:ext cx="1855694" cy="584775"/>
          </a:xfrm>
          <a:prstGeom prst="rect">
            <a:avLst/>
          </a:prstGeom>
          <a:noFill/>
        </p:spPr>
        <p:txBody>
          <a:bodyPr wrap="square">
            <a:spAutoFit/>
          </a:bodyPr>
          <a:lstStyle/>
          <a:p>
            <a:r>
              <a:rPr lang="en-IN" sz="3200" b="1" i="0" u="sng" strike="noStrike" baseline="0" dirty="0">
                <a:solidFill>
                  <a:srgbClr val="002060"/>
                </a:solidFill>
                <a:latin typeface="Castellar" panose="020A0402060406010301" pitchFamily="18" charset="0"/>
              </a:rPr>
              <a:t>MODEL </a:t>
            </a:r>
          </a:p>
        </p:txBody>
      </p:sp>
      <p:sp>
        <p:nvSpPr>
          <p:cNvPr id="15" name="TextBox 14">
            <a:extLst>
              <a:ext uri="{FF2B5EF4-FFF2-40B4-BE49-F238E27FC236}">
                <a16:creationId xmlns:a16="http://schemas.microsoft.com/office/drawing/2014/main" id="{84001E41-42F2-CF96-6A33-2BA54B4A2A32}"/>
              </a:ext>
            </a:extLst>
          </p:cNvPr>
          <p:cNvSpPr txBox="1"/>
          <p:nvPr/>
        </p:nvSpPr>
        <p:spPr>
          <a:xfrm>
            <a:off x="6382148" y="1710354"/>
            <a:ext cx="5378823" cy="369332"/>
          </a:xfrm>
          <a:prstGeom prst="rect">
            <a:avLst/>
          </a:prstGeom>
          <a:noFill/>
        </p:spPr>
        <p:txBody>
          <a:bodyPr wrap="square">
            <a:spAutoFit/>
          </a:bodyPr>
          <a:lstStyle/>
          <a:p>
            <a:r>
              <a:rPr lang="en-US" sz="1800" b="1" i="0" u="sng" strike="noStrike" baseline="0" dirty="0">
                <a:solidFill>
                  <a:srgbClr val="000000"/>
                </a:solidFill>
                <a:latin typeface="Baskerville Old Face" panose="02020602080505020303" pitchFamily="18" charset="0"/>
              </a:rPr>
              <a:t>WORKING OF DENSE LAYERS OF THE MODEL: </a:t>
            </a:r>
            <a:endParaRPr lang="en-IN" b="1" u="sng" dirty="0">
              <a:latin typeface="Baskerville Old Face" panose="02020602080505020303" pitchFamily="18" charset="0"/>
            </a:endParaRPr>
          </a:p>
        </p:txBody>
      </p:sp>
      <p:pic>
        <p:nvPicPr>
          <p:cNvPr id="17" name="Picture 16">
            <a:extLst>
              <a:ext uri="{FF2B5EF4-FFF2-40B4-BE49-F238E27FC236}">
                <a16:creationId xmlns:a16="http://schemas.microsoft.com/office/drawing/2014/main" id="{D9D70726-B979-4B34-B5F7-BFA5165F13E3}"/>
              </a:ext>
            </a:extLst>
          </p:cNvPr>
          <p:cNvPicPr>
            <a:picLocks noChangeAspect="1"/>
          </p:cNvPicPr>
          <p:nvPr/>
        </p:nvPicPr>
        <p:blipFill>
          <a:blip r:embed="rId4"/>
          <a:stretch>
            <a:fillRect/>
          </a:stretch>
        </p:blipFill>
        <p:spPr>
          <a:xfrm>
            <a:off x="6480402" y="4336002"/>
            <a:ext cx="5545394" cy="973394"/>
          </a:xfrm>
          <a:prstGeom prst="roundRect">
            <a:avLst>
              <a:gd name="adj" fmla="val 205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7186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C7B1CD-DFA9-AA69-49D7-BE62A4CDAD9F}"/>
              </a:ext>
            </a:extLst>
          </p:cNvPr>
          <p:cNvSpPr txBox="1"/>
          <p:nvPr/>
        </p:nvSpPr>
        <p:spPr>
          <a:xfrm>
            <a:off x="1220993" y="171503"/>
            <a:ext cx="9843247" cy="584775"/>
          </a:xfrm>
          <a:prstGeom prst="rect">
            <a:avLst/>
          </a:prstGeom>
          <a:noFill/>
        </p:spPr>
        <p:txBody>
          <a:bodyPr wrap="square">
            <a:spAutoFit/>
          </a:bodyPr>
          <a:lstStyle/>
          <a:p>
            <a:r>
              <a:rPr lang="en-US" sz="3200" u="sng" strike="noStrike" baseline="0" dirty="0">
                <a:solidFill>
                  <a:srgbClr val="002060"/>
                </a:solidFill>
                <a:latin typeface="Copperplate Gothic Bold" panose="020E0705020206020404" pitchFamily="34" charset="0"/>
              </a:rPr>
              <a:t>PREDICTING THE EMOTION OF AN IMAGE </a:t>
            </a:r>
          </a:p>
        </p:txBody>
      </p:sp>
      <p:sp>
        <p:nvSpPr>
          <p:cNvPr id="5" name="TextBox 4">
            <a:extLst>
              <a:ext uri="{FF2B5EF4-FFF2-40B4-BE49-F238E27FC236}">
                <a16:creationId xmlns:a16="http://schemas.microsoft.com/office/drawing/2014/main" id="{CF039AA2-8545-F598-846D-FFBDD49D9B8C}"/>
              </a:ext>
            </a:extLst>
          </p:cNvPr>
          <p:cNvSpPr txBox="1"/>
          <p:nvPr/>
        </p:nvSpPr>
        <p:spPr>
          <a:xfrm>
            <a:off x="8404846" y="4453643"/>
            <a:ext cx="3290046" cy="954107"/>
          </a:xfrm>
          <a:prstGeom prst="rect">
            <a:avLst/>
          </a:prstGeom>
          <a:noFill/>
        </p:spPr>
        <p:txBody>
          <a:bodyPr wrap="square">
            <a:spAutoFit/>
          </a:bodyPr>
          <a:lstStyle/>
          <a:p>
            <a:pPr algn="just"/>
            <a:r>
              <a:rPr lang="en-US" sz="1400" b="0" i="0" u="none" strike="noStrike" baseline="0" dirty="0">
                <a:solidFill>
                  <a:srgbClr val="000000"/>
                </a:solidFill>
                <a:latin typeface="Arial Black" panose="020B0A04020102020204" pitchFamily="34" charset="0"/>
              </a:rPr>
              <a:t>As we can see the predicted class is 4 therefore, we know 4 refers to neutral images so it predicted a correct emotion. </a:t>
            </a:r>
            <a:endParaRPr lang="en-IN" sz="1400" dirty="0">
              <a:latin typeface="Arial Black" panose="020B0A04020102020204" pitchFamily="34" charset="0"/>
            </a:endParaRPr>
          </a:p>
        </p:txBody>
      </p:sp>
      <p:pic>
        <p:nvPicPr>
          <p:cNvPr id="7" name="Picture 6">
            <a:extLst>
              <a:ext uri="{FF2B5EF4-FFF2-40B4-BE49-F238E27FC236}">
                <a16:creationId xmlns:a16="http://schemas.microsoft.com/office/drawing/2014/main" id="{80E32656-99E1-2D12-06C5-4CCCF01B28FA}"/>
              </a:ext>
            </a:extLst>
          </p:cNvPr>
          <p:cNvPicPr>
            <a:picLocks noChangeAspect="1"/>
          </p:cNvPicPr>
          <p:nvPr/>
        </p:nvPicPr>
        <p:blipFill>
          <a:blip r:embed="rId2"/>
          <a:stretch>
            <a:fillRect/>
          </a:stretch>
        </p:blipFill>
        <p:spPr>
          <a:xfrm>
            <a:off x="8335675" y="1970969"/>
            <a:ext cx="3586168" cy="222209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3FC982A-68A7-6B54-1866-EA4EFDF54D61}"/>
              </a:ext>
            </a:extLst>
          </p:cNvPr>
          <p:cNvPicPr>
            <a:picLocks noChangeAspect="1"/>
          </p:cNvPicPr>
          <p:nvPr/>
        </p:nvPicPr>
        <p:blipFill rotWithShape="1">
          <a:blip r:embed="rId3"/>
          <a:srcRect r="12042"/>
          <a:stretch/>
        </p:blipFill>
        <p:spPr>
          <a:xfrm>
            <a:off x="279209" y="1828393"/>
            <a:ext cx="3435620" cy="3790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D0B6B533-6942-E60A-3288-10ABC40346E9}"/>
              </a:ext>
            </a:extLst>
          </p:cNvPr>
          <p:cNvPicPr>
            <a:picLocks noChangeAspect="1"/>
          </p:cNvPicPr>
          <p:nvPr/>
        </p:nvPicPr>
        <p:blipFill>
          <a:blip r:embed="rId4"/>
          <a:stretch>
            <a:fillRect/>
          </a:stretch>
        </p:blipFill>
        <p:spPr>
          <a:xfrm>
            <a:off x="4530127" y="1828393"/>
            <a:ext cx="3224980" cy="3790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Arrow: Right 11">
            <a:extLst>
              <a:ext uri="{FF2B5EF4-FFF2-40B4-BE49-F238E27FC236}">
                <a16:creationId xmlns:a16="http://schemas.microsoft.com/office/drawing/2014/main" id="{F9DCEEB5-28CD-69DA-C1BC-70786B633C7E}"/>
              </a:ext>
            </a:extLst>
          </p:cNvPr>
          <p:cNvSpPr/>
          <p:nvPr/>
        </p:nvSpPr>
        <p:spPr>
          <a:xfrm>
            <a:off x="3703578" y="3242113"/>
            <a:ext cx="772989" cy="78889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17E5DC74-FC02-4637-2E6A-1BC2E5D7F57F}"/>
              </a:ext>
            </a:extLst>
          </p:cNvPr>
          <p:cNvSpPr/>
          <p:nvPr/>
        </p:nvSpPr>
        <p:spPr>
          <a:xfrm>
            <a:off x="7509126" y="3242113"/>
            <a:ext cx="772989" cy="788894"/>
          </a:xfrm>
          <a:prstGeom prst="rightArrow">
            <a:avLst>
              <a:gd name="adj1" fmla="val 50000"/>
              <a:gd name="adj2" fmla="val 5463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BF1DDD4-EF3D-90BF-73F1-DF6F266FF141}"/>
              </a:ext>
            </a:extLst>
          </p:cNvPr>
          <p:cNvSpPr txBox="1"/>
          <p:nvPr/>
        </p:nvSpPr>
        <p:spPr>
          <a:xfrm>
            <a:off x="2275243" y="874286"/>
            <a:ext cx="7774626" cy="523220"/>
          </a:xfrm>
          <a:prstGeom prst="rect">
            <a:avLst/>
          </a:prstGeom>
          <a:noFill/>
        </p:spPr>
        <p:txBody>
          <a:bodyPr wrap="square">
            <a:spAutoFit/>
          </a:bodyPr>
          <a:lstStyle/>
          <a:p>
            <a:r>
              <a:rPr lang="en-US" sz="1400" b="0" i="0" u="none" strike="noStrike" baseline="0" dirty="0">
                <a:solidFill>
                  <a:srgbClr val="000000"/>
                </a:solidFill>
                <a:latin typeface="Arial Black" panose="020B0A04020102020204" pitchFamily="34" charset="0"/>
              </a:rPr>
              <a:t>HERE WE ARE INSERTING A IMAGE AND PREDICTING THE IMAGE EMOTION THROUGH OUR TRAINED MODEL. BELOW ARE SOME SNIPETS: </a:t>
            </a:r>
            <a:endParaRPr lang="en-IN" sz="1400" dirty="0">
              <a:latin typeface="Arial Black" panose="020B0A04020102020204" pitchFamily="34" charset="0"/>
            </a:endParaRPr>
          </a:p>
        </p:txBody>
      </p:sp>
    </p:spTree>
    <p:extLst>
      <p:ext uri="{BB962C8B-B14F-4D97-AF65-F5344CB8AC3E}">
        <p14:creationId xmlns:p14="http://schemas.microsoft.com/office/powerpoint/2010/main" val="36465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FC9BEB-0D4C-559D-D938-A48C8F4C8455}"/>
              </a:ext>
            </a:extLst>
          </p:cNvPr>
          <p:cNvSpPr txBox="1"/>
          <p:nvPr/>
        </p:nvSpPr>
        <p:spPr>
          <a:xfrm>
            <a:off x="2268630" y="472991"/>
            <a:ext cx="4112216" cy="646331"/>
          </a:xfrm>
          <a:prstGeom prst="rect">
            <a:avLst/>
          </a:prstGeom>
          <a:noFill/>
        </p:spPr>
        <p:txBody>
          <a:bodyPr wrap="square" rtlCol="0">
            <a:spAutoFit/>
          </a:bodyPr>
          <a:lstStyle/>
          <a:p>
            <a:r>
              <a:rPr lang="en-IN" sz="3600" dirty="0">
                <a:solidFill>
                  <a:srgbClr val="002060"/>
                </a:solidFill>
                <a:effectLst>
                  <a:outerShdw blurRad="38100" dist="38100" dir="2700000" algn="tl">
                    <a:srgbClr val="000000">
                      <a:alpha val="43137"/>
                    </a:srgbClr>
                  </a:outerShdw>
                </a:effectLst>
                <a:latin typeface="Cooper Black" panose="0208090404030B020404" pitchFamily="18" charset="0"/>
              </a:rPr>
              <a:t>OBSERVATIONS</a:t>
            </a:r>
          </a:p>
        </p:txBody>
      </p:sp>
      <p:sp>
        <p:nvSpPr>
          <p:cNvPr id="3" name="TextBox 2">
            <a:extLst>
              <a:ext uri="{FF2B5EF4-FFF2-40B4-BE49-F238E27FC236}">
                <a16:creationId xmlns:a16="http://schemas.microsoft.com/office/drawing/2014/main" id="{70D29F47-A33B-42F6-C595-58429FBE529D}"/>
              </a:ext>
            </a:extLst>
          </p:cNvPr>
          <p:cNvSpPr txBox="1"/>
          <p:nvPr/>
        </p:nvSpPr>
        <p:spPr>
          <a:xfrm>
            <a:off x="289248" y="1692248"/>
            <a:ext cx="8070980" cy="2677656"/>
          </a:xfrm>
          <a:prstGeom prst="rect">
            <a:avLst/>
          </a:prstGeom>
          <a:noFill/>
        </p:spPr>
        <p:txBody>
          <a:bodyPr wrap="square" rtlCol="0">
            <a:spAutoFit/>
          </a:bodyPr>
          <a:lstStyle/>
          <a:p>
            <a:pPr marL="285750" indent="-285750">
              <a:buFont typeface="Wingdings" panose="05000000000000000000" pitchFamily="2" charset="2"/>
              <a:buChar char="q"/>
            </a:pPr>
            <a:r>
              <a:rPr lang="en-US" sz="2800" dirty="0">
                <a:latin typeface="Aharoni" panose="02010803020104030203" pitchFamily="2" charset="-79"/>
                <a:cs typeface="Aharoni" panose="02010803020104030203" pitchFamily="2" charset="-79"/>
              </a:rPr>
              <a:t>Firstly, we have learned about many important libraries</a:t>
            </a:r>
          </a:p>
          <a:p>
            <a:pPr marL="285750" indent="-285750">
              <a:buFont typeface="Wingdings" panose="05000000000000000000" pitchFamily="2" charset="2"/>
              <a:buChar char="q"/>
            </a:pPr>
            <a:r>
              <a:rPr lang="en-US" sz="2800" dirty="0">
                <a:latin typeface="Aharoni" panose="02010803020104030203" pitchFamily="2" charset="-79"/>
                <a:cs typeface="Aharoni" panose="02010803020104030203" pitchFamily="2" charset="-79"/>
              </a:rPr>
              <a:t>Worked with different datasets</a:t>
            </a:r>
          </a:p>
          <a:p>
            <a:pPr marL="285750" indent="-285750">
              <a:buFont typeface="Wingdings" panose="05000000000000000000" pitchFamily="2" charset="2"/>
              <a:buChar char="q"/>
            </a:pPr>
            <a:r>
              <a:rPr lang="en-US" sz="2800" dirty="0">
                <a:latin typeface="Aharoni" panose="02010803020104030203" pitchFamily="2" charset="-79"/>
                <a:cs typeface="Aharoni" panose="02010803020104030203" pitchFamily="2" charset="-79"/>
              </a:rPr>
              <a:t>We created models for both the programs</a:t>
            </a:r>
          </a:p>
          <a:p>
            <a:pPr marL="285750" indent="-285750">
              <a:buFont typeface="Wingdings" panose="05000000000000000000" pitchFamily="2" charset="2"/>
              <a:buChar char="q"/>
            </a:pPr>
            <a:r>
              <a:rPr lang="en-US" sz="2800" dirty="0">
                <a:latin typeface="Aharoni" panose="02010803020104030203" pitchFamily="2" charset="-79"/>
                <a:cs typeface="Aharoni" panose="02010803020104030203" pitchFamily="2" charset="-79"/>
              </a:rPr>
              <a:t>Plotting graphs </a:t>
            </a:r>
          </a:p>
          <a:p>
            <a:pPr marL="285750" indent="-285750">
              <a:buFont typeface="Wingdings" panose="05000000000000000000" pitchFamily="2" charset="2"/>
              <a:buChar char="q"/>
            </a:pPr>
            <a:r>
              <a:rPr lang="en-US" sz="2800" dirty="0">
                <a:latin typeface="Aharoni" panose="02010803020104030203" pitchFamily="2" charset="-79"/>
                <a:cs typeface="Aharoni" panose="02010803020104030203" pitchFamily="2" charset="-79"/>
              </a:rPr>
              <a:t>Detected the emotions through text and face</a:t>
            </a:r>
            <a:endParaRPr lang="en-IN" sz="2800" dirty="0">
              <a:latin typeface="Aharoni" panose="02010803020104030203" pitchFamily="2" charset="-79"/>
              <a:cs typeface="Aharoni" panose="02010803020104030203" pitchFamily="2" charset="-79"/>
            </a:endParaRPr>
          </a:p>
        </p:txBody>
      </p:sp>
      <p:sp>
        <p:nvSpPr>
          <p:cNvPr id="4" name="Rectangle: Diagonal Corners Snipped 3">
            <a:extLst>
              <a:ext uri="{FF2B5EF4-FFF2-40B4-BE49-F238E27FC236}">
                <a16:creationId xmlns:a16="http://schemas.microsoft.com/office/drawing/2014/main" id="{E84E2CCD-9DDF-5D71-5EDA-1902123C8D4B}"/>
              </a:ext>
            </a:extLst>
          </p:cNvPr>
          <p:cNvSpPr/>
          <p:nvPr/>
        </p:nvSpPr>
        <p:spPr>
          <a:xfrm rot="5400000">
            <a:off x="7157830" y="1426268"/>
            <a:ext cx="6281532" cy="3429000"/>
          </a:xfrm>
          <a:prstGeom prst="snip2DiagRect">
            <a:avLst>
              <a:gd name="adj1" fmla="val 0"/>
              <a:gd name="adj2" fmla="val 24558"/>
            </a:avLst>
          </a:prstGeom>
          <a:blipFill dpi="0" rotWithShape="0">
            <a:blip r:embed="rId2">
              <a:alphaModFix amt="56000"/>
            </a:blip>
            <a:srcRect/>
            <a:stretch>
              <a:fillRect l="1116" t="-3244" r="-1116" b="324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0776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40020A-5BD2-FB92-93A8-21F33169CE22}"/>
              </a:ext>
            </a:extLst>
          </p:cNvPr>
          <p:cNvSpPr txBox="1"/>
          <p:nvPr/>
        </p:nvSpPr>
        <p:spPr>
          <a:xfrm>
            <a:off x="1896794" y="200025"/>
            <a:ext cx="8398412" cy="707886"/>
          </a:xfrm>
          <a:prstGeom prst="rect">
            <a:avLst/>
          </a:prstGeom>
          <a:noFill/>
        </p:spPr>
        <p:txBody>
          <a:bodyPr wrap="square" rtlCol="0">
            <a:spAutoFit/>
          </a:bodyPr>
          <a:lstStyle/>
          <a:p>
            <a:pPr algn="ctr"/>
            <a:r>
              <a:rPr lang="en-IN" sz="4000" u="sng" spc="300" dirty="0">
                <a:solidFill>
                  <a:srgbClr val="002060"/>
                </a:solidFill>
                <a:latin typeface="Rockwell" panose="02060603020205020403" pitchFamily="18" charset="0"/>
              </a:rPr>
              <a:t>FUTURE ASPECTS</a:t>
            </a:r>
          </a:p>
        </p:txBody>
      </p:sp>
      <p:sp>
        <p:nvSpPr>
          <p:cNvPr id="3" name="TextBox 2">
            <a:extLst>
              <a:ext uri="{FF2B5EF4-FFF2-40B4-BE49-F238E27FC236}">
                <a16:creationId xmlns:a16="http://schemas.microsoft.com/office/drawing/2014/main" id="{27647826-8BEC-1357-91B4-155B768D6ADE}"/>
              </a:ext>
            </a:extLst>
          </p:cNvPr>
          <p:cNvSpPr txBox="1"/>
          <p:nvPr/>
        </p:nvSpPr>
        <p:spPr>
          <a:xfrm>
            <a:off x="267855" y="1538482"/>
            <a:ext cx="7804727" cy="378103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dirty="0">
                <a:latin typeface="Franklin Gothic Demi Cond" panose="020B0706030402020204" pitchFamily="34" charset="0"/>
              </a:rPr>
              <a:t>Our main future aspect is to bring more accurate predictions from the detections from a proper amount of data.</a:t>
            </a:r>
          </a:p>
          <a:p>
            <a:pPr marL="285750" indent="-285750" algn="just">
              <a:lnSpc>
                <a:spcPct val="150000"/>
              </a:lnSpc>
              <a:buFont typeface="Wingdings" panose="05000000000000000000" pitchFamily="2" charset="2"/>
              <a:buChar char="v"/>
            </a:pPr>
            <a:r>
              <a:rPr lang="en-US" dirty="0">
                <a:latin typeface="Franklin Gothic Demi Cond" panose="020B0706030402020204" pitchFamily="34" charset="0"/>
              </a:rPr>
              <a:t>In future, from the text emotion we want to develop it to more advanced learning that it can detect an emotion from a chat, tweet, documents, other social media in the web just by scanning .</a:t>
            </a:r>
          </a:p>
          <a:p>
            <a:pPr marL="285750" indent="-285750" algn="just">
              <a:lnSpc>
                <a:spcPct val="150000"/>
              </a:lnSpc>
              <a:buFont typeface="Wingdings" panose="05000000000000000000" pitchFamily="2" charset="2"/>
              <a:buChar char="v"/>
            </a:pPr>
            <a:r>
              <a:rPr lang="en-US" dirty="0">
                <a:latin typeface="Franklin Gothic Demi Cond" panose="020B0706030402020204" pitchFamily="34" charset="0"/>
              </a:rPr>
              <a:t>In future, from the face emotion recognition we want to develop it more advanced learning that it can detect face mask detection, emotions through a video call, etc.</a:t>
            </a:r>
          </a:p>
          <a:p>
            <a:pPr marL="285750" indent="-285750" algn="just">
              <a:lnSpc>
                <a:spcPct val="150000"/>
              </a:lnSpc>
              <a:buFont typeface="Wingdings" panose="05000000000000000000" pitchFamily="2" charset="2"/>
              <a:buChar char="v"/>
            </a:pPr>
            <a:r>
              <a:rPr lang="en-US" dirty="0">
                <a:latin typeface="Franklin Gothic Demi Cond" panose="020B0706030402020204" pitchFamily="34" charset="0"/>
              </a:rPr>
              <a:t>Another aspect is to work on this project and build a model that can join both the programs into a single project and develop a better user interface.</a:t>
            </a:r>
            <a:endParaRPr lang="en-IN" dirty="0">
              <a:latin typeface="Franklin Gothic Demi Cond" panose="020B0706030402020204" pitchFamily="34" charset="0"/>
            </a:endParaRPr>
          </a:p>
        </p:txBody>
      </p:sp>
      <p:sp>
        <p:nvSpPr>
          <p:cNvPr id="4" name="Trapezoid 3">
            <a:extLst>
              <a:ext uri="{FF2B5EF4-FFF2-40B4-BE49-F238E27FC236}">
                <a16:creationId xmlns:a16="http://schemas.microsoft.com/office/drawing/2014/main" id="{5E279C51-164B-03E0-8663-15C85F417E21}"/>
              </a:ext>
            </a:extLst>
          </p:cNvPr>
          <p:cNvSpPr/>
          <p:nvPr/>
        </p:nvSpPr>
        <p:spPr>
          <a:xfrm rot="16200000">
            <a:off x="8243455" y="1370971"/>
            <a:ext cx="4027055" cy="3870036"/>
          </a:xfrm>
          <a:prstGeom prst="trapezoid">
            <a:avLst/>
          </a:prstGeom>
          <a:blipFill dpi="0" rotWithShape="0">
            <a:blip r:embed="rId2"/>
            <a:srcRect/>
            <a:stretch>
              <a:fillRect t="11590" b="-11590"/>
            </a:stretch>
          </a:blipFill>
          <a:ln>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7330103"/>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C9589-7084-128B-3CCD-82631628B867}"/>
              </a:ext>
            </a:extLst>
          </p:cNvPr>
          <p:cNvSpPr txBox="1"/>
          <p:nvPr/>
        </p:nvSpPr>
        <p:spPr>
          <a:xfrm>
            <a:off x="3384487" y="106716"/>
            <a:ext cx="5925767" cy="800219"/>
          </a:xfrm>
          <a:prstGeom prst="rect">
            <a:avLst/>
          </a:prstGeom>
          <a:noFill/>
        </p:spPr>
        <p:txBody>
          <a:bodyPr wrap="square" rtlCol="0">
            <a:spAutoFit/>
          </a:bodyPr>
          <a:lstStyle/>
          <a:p>
            <a:r>
              <a:rPr lang="en-IN" sz="2800" u="sng" dirty="0">
                <a:solidFill>
                  <a:srgbClr val="002060"/>
                </a:solidFill>
                <a:effectLst>
                  <a:outerShdw blurRad="38100" dist="38100" dir="2700000" algn="tl">
                    <a:srgbClr val="000000">
                      <a:alpha val="43137"/>
                    </a:srgbClr>
                  </a:outerShdw>
                </a:effectLst>
                <a:latin typeface="Cooper Black" panose="0208090404030B020404" pitchFamily="18" charset="0"/>
              </a:rPr>
              <a:t>RESULTS OF THE PROJECT</a:t>
            </a:r>
          </a:p>
          <a:p>
            <a:endParaRPr lang="en-IN" u="sng" dirty="0">
              <a:solidFill>
                <a:srgbClr val="00206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253A875B-9D2A-DFA1-C491-77E047B4956A}"/>
              </a:ext>
            </a:extLst>
          </p:cNvPr>
          <p:cNvSpPr txBox="1"/>
          <p:nvPr/>
        </p:nvSpPr>
        <p:spPr>
          <a:xfrm>
            <a:off x="628073" y="974425"/>
            <a:ext cx="7084291" cy="369332"/>
          </a:xfrm>
          <a:prstGeom prst="rect">
            <a:avLst/>
          </a:prstGeom>
          <a:noFill/>
        </p:spPr>
        <p:txBody>
          <a:bodyPr wrap="square" rtlCol="0">
            <a:spAutoFit/>
          </a:bodyPr>
          <a:lstStyle/>
          <a:p>
            <a:r>
              <a:rPr lang="en-US" u="sng" dirty="0">
                <a:solidFill>
                  <a:srgbClr val="002060"/>
                </a:solidFill>
                <a:latin typeface="Cooper Black" panose="0208090404030B020404" pitchFamily="18" charset="0"/>
              </a:rPr>
              <a:t>Project name </a:t>
            </a:r>
            <a:r>
              <a:rPr lang="en-US" dirty="0"/>
              <a:t>: AI DRIVEN SENTIMENT ANALYSIS</a:t>
            </a:r>
            <a:endParaRPr lang="en-IN" dirty="0"/>
          </a:p>
        </p:txBody>
      </p:sp>
      <p:sp>
        <p:nvSpPr>
          <p:cNvPr id="4" name="TextBox 3">
            <a:extLst>
              <a:ext uri="{FF2B5EF4-FFF2-40B4-BE49-F238E27FC236}">
                <a16:creationId xmlns:a16="http://schemas.microsoft.com/office/drawing/2014/main" id="{16D3EA92-EE51-99D0-4172-52750BE44E77}"/>
              </a:ext>
            </a:extLst>
          </p:cNvPr>
          <p:cNvSpPr txBox="1"/>
          <p:nvPr/>
        </p:nvSpPr>
        <p:spPr>
          <a:xfrm>
            <a:off x="628073" y="1450109"/>
            <a:ext cx="5903356" cy="369332"/>
          </a:xfrm>
          <a:prstGeom prst="rect">
            <a:avLst/>
          </a:prstGeom>
          <a:noFill/>
        </p:spPr>
        <p:txBody>
          <a:bodyPr wrap="square" rtlCol="0">
            <a:spAutoFit/>
          </a:bodyPr>
          <a:lstStyle/>
          <a:p>
            <a:r>
              <a:rPr lang="en-US" dirty="0">
                <a:latin typeface="Aharoni" panose="02010803020104030203" pitchFamily="2" charset="-79"/>
                <a:cs typeface="Aharoni" panose="02010803020104030203" pitchFamily="2" charset="-79"/>
              </a:rPr>
              <a:t>DETECTED PROPER EMOTION FROM TEXT AND FACE </a:t>
            </a:r>
            <a:endParaRPr lang="en-IN" dirty="0">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760C2D60-388F-7CF4-1C50-A9473CAC7F55}"/>
              </a:ext>
            </a:extLst>
          </p:cNvPr>
          <p:cNvSpPr txBox="1"/>
          <p:nvPr/>
        </p:nvSpPr>
        <p:spPr>
          <a:xfrm>
            <a:off x="628073" y="1925793"/>
            <a:ext cx="6391564" cy="3094180"/>
          </a:xfrm>
          <a:prstGeom prst="rect">
            <a:avLst/>
          </a:prstGeom>
          <a:noFill/>
        </p:spPr>
        <p:txBody>
          <a:bodyPr wrap="square" rtlCol="0">
            <a:spAutoFit/>
          </a:bodyPr>
          <a:lstStyle/>
          <a:p>
            <a:pPr>
              <a:lnSpc>
                <a:spcPct val="150000"/>
              </a:lnSpc>
            </a:pPr>
            <a:r>
              <a:rPr lang="en-US" sz="2000" b="1" u="sng" dirty="0">
                <a:latin typeface="Rockwell" panose="02060603020205020403" pitchFamily="18" charset="0"/>
              </a:rPr>
              <a:t>CONTRIBUTIONS:</a:t>
            </a:r>
          </a:p>
          <a:p>
            <a:pPr marL="342900" indent="-342900">
              <a:lnSpc>
                <a:spcPct val="150000"/>
              </a:lnSpc>
              <a:buAutoNum type="arabicPeriod"/>
            </a:pPr>
            <a:r>
              <a:rPr lang="en-US" sz="1600" dirty="0">
                <a:latin typeface="Franklin Gothic Demi Cond" panose="020B0706030402020204" pitchFamily="34" charset="0"/>
              </a:rPr>
              <a:t>ARUNANGSHU NAG -----&gt;TEXT EMOTION PREDICTION, DOCUMENTATION, PPT MAKING</a:t>
            </a:r>
          </a:p>
          <a:p>
            <a:pPr marL="342900" indent="-342900">
              <a:lnSpc>
                <a:spcPct val="150000"/>
              </a:lnSpc>
              <a:buAutoNum type="arabicPeriod"/>
            </a:pPr>
            <a:r>
              <a:rPr lang="en-US" sz="1600" dirty="0">
                <a:latin typeface="Franklin Gothic Demi Cond" panose="020B0706030402020204" pitchFamily="34" charset="0"/>
              </a:rPr>
              <a:t>DIGANTA DAS -----&gt; FACE EMOTION RECOGNITION, DOCUMENTATION</a:t>
            </a:r>
          </a:p>
          <a:p>
            <a:pPr marL="342900" indent="-342900">
              <a:lnSpc>
                <a:spcPct val="150000"/>
              </a:lnSpc>
              <a:buAutoNum type="arabicPeriod"/>
            </a:pPr>
            <a:r>
              <a:rPr lang="en-US" sz="1600" dirty="0">
                <a:latin typeface="Franklin Gothic Demi Cond" panose="020B0706030402020204" pitchFamily="34" charset="0"/>
              </a:rPr>
              <a:t>SUBARNA GHOSH -----&gt; FACE EMOTION RECOGNITION, DOCUMENTATION</a:t>
            </a:r>
          </a:p>
          <a:p>
            <a:pPr marL="342900" indent="-342900">
              <a:lnSpc>
                <a:spcPct val="150000"/>
              </a:lnSpc>
              <a:buAutoNum type="arabicPeriod"/>
            </a:pPr>
            <a:r>
              <a:rPr lang="en-US" sz="1600" dirty="0">
                <a:latin typeface="Franklin Gothic Demi Cond" panose="020B0706030402020204" pitchFamily="34" charset="0"/>
              </a:rPr>
              <a:t>ABHIRUP BASU -----&gt; PPT MAKING, COLLECTING RESOURCES</a:t>
            </a:r>
          </a:p>
          <a:p>
            <a:pPr marL="342900" indent="-342900">
              <a:lnSpc>
                <a:spcPct val="150000"/>
              </a:lnSpc>
              <a:buAutoNum type="arabicPeriod"/>
            </a:pPr>
            <a:r>
              <a:rPr lang="en-US" sz="1600" dirty="0">
                <a:latin typeface="Franklin Gothic Demi Cond" panose="020B0706030402020204" pitchFamily="34" charset="0"/>
              </a:rPr>
              <a:t>TRIDIB TALUKDAR -----&gt; PPT PRESENTATION</a:t>
            </a:r>
          </a:p>
          <a:p>
            <a:pPr marL="342900" indent="-342900">
              <a:lnSpc>
                <a:spcPct val="150000"/>
              </a:lnSpc>
              <a:buAutoNum type="arabicPeriod"/>
            </a:pPr>
            <a:r>
              <a:rPr lang="en-US" sz="1600" dirty="0">
                <a:latin typeface="Franklin Gothic Demi Cond" panose="020B0706030402020204" pitchFamily="34" charset="0"/>
              </a:rPr>
              <a:t>ANIRUDHA GUPTA -----&gt; PPT MAKING, PRESENTATION</a:t>
            </a:r>
            <a:endParaRPr lang="en-IN" sz="1600" dirty="0">
              <a:latin typeface="Franklin Gothic Demi Cond" panose="020B0706030402020204" pitchFamily="34" charset="0"/>
            </a:endParaRPr>
          </a:p>
        </p:txBody>
      </p:sp>
      <p:sp>
        <p:nvSpPr>
          <p:cNvPr id="6" name="TextBox 5">
            <a:extLst>
              <a:ext uri="{FF2B5EF4-FFF2-40B4-BE49-F238E27FC236}">
                <a16:creationId xmlns:a16="http://schemas.microsoft.com/office/drawing/2014/main" id="{AC1DBDA6-49D2-73AB-8FCA-31408BFDBA08}"/>
              </a:ext>
            </a:extLst>
          </p:cNvPr>
          <p:cNvSpPr txBox="1"/>
          <p:nvPr/>
        </p:nvSpPr>
        <p:spPr>
          <a:xfrm>
            <a:off x="333375" y="5329578"/>
            <a:ext cx="11296650" cy="461665"/>
          </a:xfrm>
          <a:prstGeom prst="rect">
            <a:avLst/>
          </a:prstGeom>
          <a:noFill/>
        </p:spPr>
        <p:txBody>
          <a:bodyPr wrap="square" rtlCol="0">
            <a:spAutoFit/>
          </a:bodyPr>
          <a:lstStyle/>
          <a:p>
            <a:r>
              <a:rPr lang="en-US" sz="2400" b="1" u="sng" dirty="0" err="1">
                <a:latin typeface="Algerian" panose="04020705040A02060702" pitchFamily="82" charset="0"/>
              </a:rPr>
              <a:t>Github</a:t>
            </a:r>
            <a:r>
              <a:rPr lang="en-US" sz="2400" b="1" u="sng" dirty="0">
                <a:latin typeface="Algerian" panose="04020705040A02060702" pitchFamily="82" charset="0"/>
              </a:rPr>
              <a:t> link:</a:t>
            </a:r>
            <a:endParaRPr lang="en-IN" sz="2400" b="1" u="sng" dirty="0">
              <a:latin typeface="Algerian" panose="04020705040A02060702" pitchFamily="82" charset="0"/>
            </a:endParaRPr>
          </a:p>
        </p:txBody>
      </p:sp>
    </p:spTree>
    <p:extLst>
      <p:ext uri="{BB962C8B-B14F-4D97-AF65-F5344CB8AC3E}">
        <p14:creationId xmlns:p14="http://schemas.microsoft.com/office/powerpoint/2010/main" val="1647149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74221E-71F4-F925-B0B7-5C88B3278851}"/>
              </a:ext>
            </a:extLst>
          </p:cNvPr>
          <p:cNvSpPr txBox="1"/>
          <p:nvPr/>
        </p:nvSpPr>
        <p:spPr>
          <a:xfrm>
            <a:off x="4641272" y="571792"/>
            <a:ext cx="4036291" cy="769441"/>
          </a:xfrm>
          <a:prstGeom prst="rect">
            <a:avLst/>
          </a:prstGeom>
          <a:noFill/>
        </p:spPr>
        <p:txBody>
          <a:bodyPr wrap="square" rtlCol="0">
            <a:spAutoFit/>
          </a:bodyPr>
          <a:lstStyle/>
          <a:p>
            <a:r>
              <a:rPr lang="en-US" sz="4400" dirty="0">
                <a:latin typeface="Colonna MT" panose="04020805060202030203" pitchFamily="82" charset="0"/>
              </a:rPr>
              <a:t>CONCLUSION</a:t>
            </a:r>
            <a:endParaRPr lang="en-IN" sz="4400" dirty="0">
              <a:latin typeface="Colonna MT" panose="04020805060202030203" pitchFamily="82" charset="0"/>
            </a:endParaRPr>
          </a:p>
        </p:txBody>
      </p:sp>
      <p:sp>
        <p:nvSpPr>
          <p:cNvPr id="4" name="TextBox 3">
            <a:extLst>
              <a:ext uri="{FF2B5EF4-FFF2-40B4-BE49-F238E27FC236}">
                <a16:creationId xmlns:a16="http://schemas.microsoft.com/office/drawing/2014/main" id="{1BE60338-01FB-8896-D6DC-8D2C72E82AFA}"/>
              </a:ext>
            </a:extLst>
          </p:cNvPr>
          <p:cNvSpPr txBox="1"/>
          <p:nvPr/>
        </p:nvSpPr>
        <p:spPr>
          <a:xfrm>
            <a:off x="2904837" y="1341233"/>
            <a:ext cx="7509163" cy="3785652"/>
          </a:xfrm>
          <a:prstGeom prst="rect">
            <a:avLst/>
          </a:prstGeom>
          <a:noFill/>
        </p:spPr>
        <p:txBody>
          <a:bodyPr wrap="square">
            <a:spAutoFit/>
          </a:bodyPr>
          <a:lstStyle/>
          <a:p>
            <a:pPr algn="just"/>
            <a:r>
              <a:rPr lang="en-US" sz="2000" b="1" i="0" u="none" strike="noStrike" baseline="0" dirty="0">
                <a:solidFill>
                  <a:srgbClr val="000000"/>
                </a:solidFill>
                <a:latin typeface="Gabriola" panose="04040605051002020D02" pitchFamily="82" charset="0"/>
              </a:rPr>
              <a:t>AS THE PROJECT HAS TWO PARTS: TEXT DETECTION AND FACE EMOTION DETECTION WE FACED MANY CHALLENGES TO PREDICT THE CORRECT RESULT. AS FOR DETETCTION OF AN IMAGE/FACE WE HAD A VERY BIG DATASET, WHICH REQUIRED HIGH CONFIGURATION MACHINES SO WE HAD TO REDUCE OUR DATASET. SUBSEQUENTLY THE ACCURACY WAS NOT ACHIEVED AND HENCE HAD TO FACE A LOT OF CHALLENGES FOR IT. BUT AFTER TRAINING THE MODELS PROPERLY OUR TEXT EMOTION DETECTION IS WORKING APPROX 80% CORRECT EMOTION DETECTION AND AS WE HAVE A VERY SMALL DATASET OF IMAGES SO WE HAVE ACHIEVED 60% APPROX ACCURACY FOR THE MODEL TO DETECT THE EMOTION. THIS PROJECT WILL HELP US TO DETECT THE SENTIMENT OF SOMEONE IN THE WEB (SOCIAL MEDIA) THROUGH TEXT AND IN FUTURE THE FACE DETECTION WILL HELP TO </a:t>
            </a:r>
            <a:r>
              <a:rPr lang="en-US" sz="2000" b="1" i="0" u="none" strike="noStrike" baseline="0" dirty="0">
                <a:solidFill>
                  <a:srgbClr val="1F2023"/>
                </a:solidFill>
                <a:latin typeface="Gabriola" panose="04040605051002020D02" pitchFamily="82" charset="0"/>
              </a:rPr>
              <a:t>REVEAL INFORMATION ON ONE'S EMOTIONAL STATE. </a:t>
            </a:r>
            <a:endParaRPr lang="en-IN" sz="2000" dirty="0">
              <a:latin typeface="Gabriola" panose="04040605051002020D02" pitchFamily="82" charset="0"/>
            </a:endParaRPr>
          </a:p>
        </p:txBody>
      </p:sp>
      <p:sp>
        <p:nvSpPr>
          <p:cNvPr id="6" name="Flowchart: Off-page Connector 5">
            <a:extLst>
              <a:ext uri="{FF2B5EF4-FFF2-40B4-BE49-F238E27FC236}">
                <a16:creationId xmlns:a16="http://schemas.microsoft.com/office/drawing/2014/main" id="{3786FCC7-1947-9CF6-A4FC-09E591CACC16}"/>
              </a:ext>
            </a:extLst>
          </p:cNvPr>
          <p:cNvSpPr/>
          <p:nvPr/>
        </p:nvSpPr>
        <p:spPr>
          <a:xfrm>
            <a:off x="337128" y="0"/>
            <a:ext cx="2290618" cy="6858000"/>
          </a:xfrm>
          <a:prstGeom prst="flowChartOffpageConnector">
            <a:avLst/>
          </a:prstGeom>
          <a:blipFill>
            <a:blip r:embed="rId2">
              <a:alphaModFix amt="85000"/>
              <a:duotone>
                <a:prstClr val="black"/>
                <a:schemeClr val="accent2">
                  <a:tint val="45000"/>
                  <a:satMod val="400000"/>
                </a:schemeClr>
              </a:duotone>
            </a:blip>
            <a:stretch>
              <a:fillRect/>
            </a:stretch>
          </a:blipFill>
          <a:ln>
            <a:solidFill>
              <a:srgbClr val="002060"/>
            </a:solidFill>
          </a:ln>
          <a:effectLst>
            <a:glow rad="1397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007812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Google Thank You Slide &amp; PowerPoint Templates">
            <a:extLst>
              <a:ext uri="{FF2B5EF4-FFF2-40B4-BE49-F238E27FC236}">
                <a16:creationId xmlns:a16="http://schemas.microsoft.com/office/drawing/2014/main" id="{CD2C9C7A-11BC-7291-7C24-9E214A92F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03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3636020" y="-28145"/>
            <a:ext cx="5160723" cy="1121961"/>
          </a:xfrm>
        </p:spPr>
        <p:txBody>
          <a:bodyPr/>
          <a:lstStyle/>
          <a:p>
            <a:pPr algn="ctr"/>
            <a:r>
              <a:rPr lang="en-US" sz="4000" b="1" dirty="0">
                <a:latin typeface="Castellar" panose="020A0402060406010301" pitchFamily="18" charset="0"/>
                <a:ea typeface="Cascadia Code SemiBold" panose="020B0609020000020004" pitchFamily="49" charset="0"/>
                <a:cs typeface="Biome Light" panose="020B0502040204020203" pitchFamily="34" charset="0"/>
              </a:rPr>
              <a:t>the team</a:t>
            </a: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a:xfrm>
            <a:off x="10965371" y="6675437"/>
            <a:ext cx="443948" cy="365125"/>
          </a:xfrm>
        </p:spPr>
        <p:txBody>
          <a:bodyPr/>
          <a:lstStyle/>
          <a:p>
            <a:fld id="{8C2E478F-E849-4A8C-AF1F-CBCC78A7CBFA}" type="slidenum">
              <a:rPr lang="en-US" smtClean="0"/>
              <a:t>2</a:t>
            </a:fld>
            <a:endParaRPr lang="en-US" dirty="0"/>
          </a:p>
        </p:txBody>
      </p:sp>
      <p:sp>
        <p:nvSpPr>
          <p:cNvPr id="7" name="TextBox 6">
            <a:extLst>
              <a:ext uri="{FF2B5EF4-FFF2-40B4-BE49-F238E27FC236}">
                <a16:creationId xmlns:a16="http://schemas.microsoft.com/office/drawing/2014/main" id="{4355EAB3-07F1-D6DA-BEAE-163455A7F50F}"/>
              </a:ext>
            </a:extLst>
          </p:cNvPr>
          <p:cNvSpPr txBox="1"/>
          <p:nvPr/>
        </p:nvSpPr>
        <p:spPr>
          <a:xfrm>
            <a:off x="142815" y="3390229"/>
            <a:ext cx="2849146" cy="646331"/>
          </a:xfrm>
          <a:prstGeom prst="rect">
            <a:avLst/>
          </a:prstGeom>
          <a:noFill/>
        </p:spPr>
        <p:txBody>
          <a:bodyPr wrap="square">
            <a:spAutoFit/>
          </a:bodyPr>
          <a:lstStyle/>
          <a:p>
            <a:pPr algn="ctr"/>
            <a:r>
              <a:rPr lang="en-US" sz="1800" dirty="0">
                <a:effectLst>
                  <a:outerShdw blurRad="38100" dist="38100" dir="2700000" algn="tl">
                    <a:srgbClr val="000000">
                      <a:alpha val="43137"/>
                    </a:srgbClr>
                  </a:outerShdw>
                </a:effectLst>
                <a:latin typeface="Arial Rounded MT Bold" panose="020F0704030504030204" pitchFamily="34" charset="0"/>
              </a:rPr>
              <a:t>ARUNANGSHU NAG</a:t>
            </a:r>
          </a:p>
          <a:p>
            <a:pPr algn="ctr"/>
            <a:r>
              <a:rPr lang="en-US" sz="1800" dirty="0">
                <a:effectLst>
                  <a:outerShdw blurRad="38100" dist="38100" dir="2700000" algn="tl">
                    <a:srgbClr val="000000">
                      <a:alpha val="43137"/>
                    </a:srgbClr>
                  </a:outerShdw>
                </a:effectLst>
                <a:latin typeface="Arial Rounded MT Bold" panose="020F0704030504030204" pitchFamily="34" charset="0"/>
              </a:rPr>
              <a:t>11900121026</a:t>
            </a:r>
          </a:p>
        </p:txBody>
      </p:sp>
      <p:sp>
        <p:nvSpPr>
          <p:cNvPr id="9" name="TextBox 8">
            <a:extLst>
              <a:ext uri="{FF2B5EF4-FFF2-40B4-BE49-F238E27FC236}">
                <a16:creationId xmlns:a16="http://schemas.microsoft.com/office/drawing/2014/main" id="{9207051A-4CFF-B0D5-8A27-B5C2AD1C46B7}"/>
              </a:ext>
            </a:extLst>
          </p:cNvPr>
          <p:cNvSpPr txBox="1"/>
          <p:nvPr/>
        </p:nvSpPr>
        <p:spPr>
          <a:xfrm>
            <a:off x="3636020" y="3342137"/>
            <a:ext cx="2264587" cy="646331"/>
          </a:xfrm>
          <a:prstGeom prst="rect">
            <a:avLst/>
          </a:prstGeom>
          <a:noFill/>
        </p:spPr>
        <p:txBody>
          <a:bodyPr wrap="square">
            <a:spAutoFit/>
          </a:bodyPr>
          <a:lstStyle/>
          <a:p>
            <a:pPr algn="ctr"/>
            <a:r>
              <a:rPr lang="en-US" sz="1800" dirty="0">
                <a:effectLst>
                  <a:outerShdw blurRad="38100" dist="38100" dir="2700000" algn="tl">
                    <a:srgbClr val="000000">
                      <a:alpha val="43137"/>
                    </a:srgbClr>
                  </a:outerShdw>
                </a:effectLst>
                <a:latin typeface="Arial Rounded MT Bold" panose="020F0704030504030204" pitchFamily="34" charset="0"/>
              </a:rPr>
              <a:t>ABHIRUP BASU</a:t>
            </a:r>
          </a:p>
          <a:p>
            <a:pPr algn="ctr"/>
            <a:r>
              <a:rPr lang="en-US" sz="1800" dirty="0">
                <a:effectLst>
                  <a:outerShdw blurRad="38100" dist="38100" dir="2700000" algn="tl">
                    <a:srgbClr val="000000">
                      <a:alpha val="43137"/>
                    </a:srgbClr>
                  </a:outerShdw>
                </a:effectLst>
                <a:latin typeface="Arial Rounded MT Bold" panose="020F0704030504030204" pitchFamily="34" charset="0"/>
              </a:rPr>
              <a:t>11900121033</a:t>
            </a:r>
          </a:p>
        </p:txBody>
      </p:sp>
      <p:sp>
        <p:nvSpPr>
          <p:cNvPr id="36" name="TextBox 35">
            <a:extLst>
              <a:ext uri="{FF2B5EF4-FFF2-40B4-BE49-F238E27FC236}">
                <a16:creationId xmlns:a16="http://schemas.microsoft.com/office/drawing/2014/main" id="{785927C6-0F8E-B1EF-D05F-54F8A3D06891}"/>
              </a:ext>
            </a:extLst>
          </p:cNvPr>
          <p:cNvSpPr txBox="1"/>
          <p:nvPr/>
        </p:nvSpPr>
        <p:spPr>
          <a:xfrm>
            <a:off x="6647759" y="3384474"/>
            <a:ext cx="2393879" cy="584775"/>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rial Rounded MT Bold" panose="020F0704030504030204" pitchFamily="34" charset="0"/>
              </a:rPr>
              <a:t>DIGANTA DAS</a:t>
            </a:r>
          </a:p>
          <a:p>
            <a:pPr algn="ctr"/>
            <a:r>
              <a:rPr lang="en-US" sz="1600" dirty="0">
                <a:effectLst>
                  <a:outerShdw blurRad="38100" dist="38100" dir="2700000" algn="tl">
                    <a:srgbClr val="000000">
                      <a:alpha val="43137"/>
                    </a:srgbClr>
                  </a:outerShdw>
                </a:effectLst>
                <a:latin typeface="Arial Rounded MT Bold" panose="020F0704030504030204" pitchFamily="34" charset="0"/>
              </a:rPr>
              <a:t>11900121014</a:t>
            </a:r>
          </a:p>
        </p:txBody>
      </p:sp>
      <p:sp>
        <p:nvSpPr>
          <p:cNvPr id="37" name="TextBox 36">
            <a:extLst>
              <a:ext uri="{FF2B5EF4-FFF2-40B4-BE49-F238E27FC236}">
                <a16:creationId xmlns:a16="http://schemas.microsoft.com/office/drawing/2014/main" id="{5C0C469B-4287-4DD4-8434-1AE94E75C004}"/>
              </a:ext>
            </a:extLst>
          </p:cNvPr>
          <p:cNvSpPr txBox="1"/>
          <p:nvPr/>
        </p:nvSpPr>
        <p:spPr>
          <a:xfrm>
            <a:off x="4182825" y="4986716"/>
            <a:ext cx="2264587" cy="584775"/>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rial Rounded MT Bold" panose="020F0704030504030204" pitchFamily="34" charset="0"/>
              </a:rPr>
              <a:t>TRIDIB TALUKDAR</a:t>
            </a:r>
          </a:p>
          <a:p>
            <a:pPr algn="ctr"/>
            <a:r>
              <a:rPr lang="en-US" sz="1600" dirty="0">
                <a:effectLst>
                  <a:outerShdw blurRad="38100" dist="38100" dir="2700000" algn="tl">
                    <a:srgbClr val="000000">
                      <a:alpha val="43137"/>
                    </a:srgbClr>
                  </a:outerShdw>
                </a:effectLst>
                <a:latin typeface="Arial Rounded MT Bold" panose="020F0704030504030204" pitchFamily="34" charset="0"/>
              </a:rPr>
              <a:t>11900121001</a:t>
            </a:r>
          </a:p>
        </p:txBody>
      </p:sp>
      <p:sp>
        <p:nvSpPr>
          <p:cNvPr id="39" name="Oval 38">
            <a:extLst>
              <a:ext uri="{FF2B5EF4-FFF2-40B4-BE49-F238E27FC236}">
                <a16:creationId xmlns:a16="http://schemas.microsoft.com/office/drawing/2014/main" id="{B4BB9ECF-878D-9D84-5EE5-E18726470394}"/>
              </a:ext>
            </a:extLst>
          </p:cNvPr>
          <p:cNvSpPr/>
          <p:nvPr/>
        </p:nvSpPr>
        <p:spPr>
          <a:xfrm>
            <a:off x="486896" y="1214118"/>
            <a:ext cx="2119109" cy="2132886"/>
          </a:xfrm>
          <a:prstGeom prst="ellipse">
            <a:avLst/>
          </a:prstGeom>
          <a:blipFill>
            <a:blip r:embed="rId3"/>
            <a:stretch>
              <a:fillRect t="-35256" b="-1"/>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Oval 39">
            <a:extLst>
              <a:ext uri="{FF2B5EF4-FFF2-40B4-BE49-F238E27FC236}">
                <a16:creationId xmlns:a16="http://schemas.microsoft.com/office/drawing/2014/main" id="{02EAEF1D-FC59-47E4-29C9-65ACECCC7CE9}"/>
              </a:ext>
            </a:extLst>
          </p:cNvPr>
          <p:cNvSpPr/>
          <p:nvPr/>
        </p:nvSpPr>
        <p:spPr>
          <a:xfrm>
            <a:off x="7664815" y="4089551"/>
            <a:ext cx="2119109" cy="2132886"/>
          </a:xfrm>
          <a:prstGeom prst="ellipse">
            <a:avLst/>
          </a:prstGeom>
          <a:blipFill>
            <a:blip r:embed="rId4"/>
            <a:stretch>
              <a:fillRect b="-35257"/>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020630C8-A29A-A6F7-69C2-C6F113BD9D26}"/>
              </a:ext>
            </a:extLst>
          </p:cNvPr>
          <p:cNvSpPr/>
          <p:nvPr/>
        </p:nvSpPr>
        <p:spPr>
          <a:xfrm>
            <a:off x="9754348" y="1214118"/>
            <a:ext cx="2119109" cy="2132886"/>
          </a:xfrm>
          <a:prstGeom prst="ellipse">
            <a:avLst/>
          </a:prstGeom>
          <a:blipFill>
            <a:blip r:embed="rId5"/>
            <a:stretch>
              <a:fillRect l="1396" t="-17629" r="-1396" b="-17629"/>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FE6DECAF-766A-253B-7EC5-0F4BBCCCD1AC}"/>
              </a:ext>
            </a:extLst>
          </p:cNvPr>
          <p:cNvSpPr/>
          <p:nvPr/>
        </p:nvSpPr>
        <p:spPr>
          <a:xfrm>
            <a:off x="1967155" y="4089551"/>
            <a:ext cx="2119109" cy="2132886"/>
          </a:xfrm>
          <a:prstGeom prst="ellipse">
            <a:avLst/>
          </a:prstGeom>
          <a:blipFill>
            <a:blip r:embed="rId6"/>
            <a:stretch>
              <a:fillRect l="251" t="-30969" r="-251" b="-428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5C85948F-10E1-395D-0D5E-9E7C4FCDF8C8}"/>
              </a:ext>
            </a:extLst>
          </p:cNvPr>
          <p:cNvSpPr/>
          <p:nvPr/>
        </p:nvSpPr>
        <p:spPr>
          <a:xfrm>
            <a:off x="6785145" y="1214118"/>
            <a:ext cx="2119109" cy="2132886"/>
          </a:xfrm>
          <a:prstGeom prst="ellipse">
            <a:avLst/>
          </a:prstGeom>
          <a:blipFill>
            <a:blip r:embed="rId7"/>
            <a:stretch>
              <a:fillRect t="-9133" b="-26124"/>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A5C35C3E-0AF4-E4C2-F5A7-64073DAF7C00}"/>
              </a:ext>
            </a:extLst>
          </p:cNvPr>
          <p:cNvSpPr/>
          <p:nvPr/>
        </p:nvSpPr>
        <p:spPr>
          <a:xfrm>
            <a:off x="3636020" y="1187885"/>
            <a:ext cx="2119109" cy="2132886"/>
          </a:xfrm>
          <a:prstGeom prst="ellipse">
            <a:avLst/>
          </a:prstGeom>
          <a:blipFill>
            <a:blip r:embed="rId8"/>
            <a:stretch>
              <a:fillRect t="-18079" b="-17179"/>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844DF2C0-62F4-8DC7-2DA1-BCEB02A10C49}"/>
              </a:ext>
            </a:extLst>
          </p:cNvPr>
          <p:cNvSpPr txBox="1"/>
          <p:nvPr/>
        </p:nvSpPr>
        <p:spPr>
          <a:xfrm>
            <a:off x="9905817" y="4986715"/>
            <a:ext cx="2119108" cy="584775"/>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rial Rounded MT Bold" panose="020F0704030504030204" pitchFamily="34" charset="0"/>
              </a:rPr>
              <a:t>ANIRUDHA GUPTA</a:t>
            </a:r>
          </a:p>
          <a:p>
            <a:pPr algn="ctr"/>
            <a:r>
              <a:rPr lang="en-US" sz="1600" dirty="0">
                <a:effectLst>
                  <a:outerShdw blurRad="38100" dist="38100" dir="2700000" algn="tl">
                    <a:srgbClr val="000000">
                      <a:alpha val="43137"/>
                    </a:srgbClr>
                  </a:outerShdw>
                </a:effectLst>
                <a:latin typeface="Arial Rounded MT Bold" panose="020F0704030504030204" pitchFamily="34" charset="0"/>
              </a:rPr>
              <a:t>11900121021</a:t>
            </a:r>
          </a:p>
        </p:txBody>
      </p:sp>
      <p:sp>
        <p:nvSpPr>
          <p:cNvPr id="47" name="TextBox 46">
            <a:extLst>
              <a:ext uri="{FF2B5EF4-FFF2-40B4-BE49-F238E27FC236}">
                <a16:creationId xmlns:a16="http://schemas.microsoft.com/office/drawing/2014/main" id="{606075D3-E705-4C36-AE7A-9743D35380D9}"/>
              </a:ext>
            </a:extLst>
          </p:cNvPr>
          <p:cNvSpPr txBox="1"/>
          <p:nvPr/>
        </p:nvSpPr>
        <p:spPr>
          <a:xfrm>
            <a:off x="9783924" y="3380289"/>
            <a:ext cx="2066229" cy="584775"/>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rial Rounded MT Bold" panose="020F0704030504030204" pitchFamily="34" charset="0"/>
              </a:rPr>
              <a:t>SUBARNA GHOSH</a:t>
            </a:r>
          </a:p>
          <a:p>
            <a:pPr algn="ctr"/>
            <a:r>
              <a:rPr lang="en-US" sz="1600" dirty="0">
                <a:effectLst>
                  <a:outerShdw blurRad="38100" dist="38100" dir="2700000" algn="tl">
                    <a:srgbClr val="000000">
                      <a:alpha val="43137"/>
                    </a:srgbClr>
                  </a:outerShdw>
                </a:effectLst>
                <a:latin typeface="Arial Rounded MT Bold" panose="020F0704030504030204" pitchFamily="34" charset="0"/>
              </a:rPr>
              <a:t>11900121036</a:t>
            </a:r>
          </a:p>
        </p:txBody>
      </p:sp>
    </p:spTree>
    <p:extLst>
      <p:ext uri="{BB962C8B-B14F-4D97-AF65-F5344CB8AC3E}">
        <p14:creationId xmlns:p14="http://schemas.microsoft.com/office/powerpoint/2010/main" val="2720361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8">
            <a:extLst>
              <a:ext uri="{FF2B5EF4-FFF2-40B4-BE49-F238E27FC236}">
                <a16:creationId xmlns:a16="http://schemas.microsoft.com/office/drawing/2014/main" id="{AB1F75DB-4114-27F8-1835-A3241BBD99CD}"/>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sharpenSoften amount="-56000"/>
                    </a14:imgEffect>
                    <a14:imgEffect>
                      <a14:saturation sat="96000"/>
                    </a14:imgEffect>
                    <a14:imgEffect>
                      <a14:brightnessContrast bright="28000" contrast="-53000"/>
                    </a14:imgEffect>
                  </a14:imgLayer>
                </a14:imgProps>
              </a:ext>
            </a:extLst>
          </a:blip>
          <a:srcRect l="-10225" r="10225"/>
          <a:stretch/>
        </p:blipFill>
        <p:spPr>
          <a:xfrm>
            <a:off x="3036366" y="0"/>
            <a:ext cx="9155634" cy="6808856"/>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noFill/>
          <a:ln w="6350">
            <a:gradFill>
              <a:gsLst>
                <a:gs pos="0">
                  <a:schemeClr val="accent1">
                    <a:lumMod val="6000"/>
                    <a:lumOff val="9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a:effectLst>
            <a:reflection stA="9000" endPos="65000" dist="50800" dir="5400000" sy="-100000" algn="bl" rotWithShape="0"/>
            <a:softEdge rad="31750"/>
          </a:effectLst>
          <a:scene3d>
            <a:camera prst="orthographicFront">
              <a:rot lat="0" lon="21599955" rev="0"/>
            </a:camera>
            <a:lightRig rig="threePt" dir="t"/>
          </a:scene3d>
        </p:spPr>
      </p:pic>
      <p:sp>
        <p:nvSpPr>
          <p:cNvPr id="4" name="Slide Number Placeholder 3">
            <a:extLst>
              <a:ext uri="{FF2B5EF4-FFF2-40B4-BE49-F238E27FC236}">
                <a16:creationId xmlns:a16="http://schemas.microsoft.com/office/drawing/2014/main" id="{66A7362F-909C-E0B0-F411-0B292875D70C}"/>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6" name="Title 5">
            <a:extLst>
              <a:ext uri="{FF2B5EF4-FFF2-40B4-BE49-F238E27FC236}">
                <a16:creationId xmlns:a16="http://schemas.microsoft.com/office/drawing/2014/main" id="{8957CFAF-DDBA-E02E-F4F7-43BA714A7052}"/>
              </a:ext>
            </a:extLst>
          </p:cNvPr>
          <p:cNvSpPr>
            <a:spLocks noGrp="1"/>
          </p:cNvSpPr>
          <p:nvPr>
            <p:ph type="title"/>
          </p:nvPr>
        </p:nvSpPr>
        <p:spPr>
          <a:xfrm>
            <a:off x="345736" y="311499"/>
            <a:ext cx="5381260" cy="884238"/>
          </a:xfrm>
        </p:spPr>
        <p:txBody>
          <a:bodyPr/>
          <a:lstStyle/>
          <a:p>
            <a:r>
              <a:rPr lang="en-US" sz="3600" dirty="0">
                <a:solidFill>
                  <a:srgbClr val="FFFF00"/>
                </a:solidFill>
                <a:effectLst>
                  <a:glow rad="101600">
                    <a:schemeClr val="accent5">
                      <a:satMod val="175000"/>
                      <a:alpha val="40000"/>
                    </a:schemeClr>
                  </a:glow>
                </a:effectLst>
                <a:latin typeface="Cooper Black" panose="0208090404030B020404" pitchFamily="18" charset="0"/>
              </a:rPr>
              <a:t>Machine learning</a:t>
            </a:r>
            <a:endParaRPr lang="en-IN" sz="3600" dirty="0">
              <a:solidFill>
                <a:srgbClr val="FFFF00"/>
              </a:solidFill>
              <a:effectLst>
                <a:glow rad="101600">
                  <a:schemeClr val="accent5">
                    <a:satMod val="175000"/>
                    <a:alpha val="40000"/>
                  </a:schemeClr>
                </a:glow>
              </a:effectLst>
              <a:latin typeface="Cooper Black" panose="0208090404030B020404" pitchFamily="18" charset="0"/>
            </a:endParaRPr>
          </a:p>
        </p:txBody>
      </p:sp>
      <p:sp>
        <p:nvSpPr>
          <p:cNvPr id="12" name="TextBox 11">
            <a:extLst>
              <a:ext uri="{FF2B5EF4-FFF2-40B4-BE49-F238E27FC236}">
                <a16:creationId xmlns:a16="http://schemas.microsoft.com/office/drawing/2014/main" id="{14BF6D2E-BC39-2EDF-B8A7-5AD64D07FC07}"/>
              </a:ext>
            </a:extLst>
          </p:cNvPr>
          <p:cNvSpPr txBox="1"/>
          <p:nvPr/>
        </p:nvSpPr>
        <p:spPr>
          <a:xfrm>
            <a:off x="277591" y="1507235"/>
            <a:ext cx="6158752" cy="3539430"/>
          </a:xfrm>
          <a:prstGeom prst="rect">
            <a:avLst/>
          </a:prstGeom>
          <a:noFill/>
        </p:spPr>
        <p:txBody>
          <a:bodyPr wrap="square">
            <a:spAutoFit/>
          </a:bodyPr>
          <a:lstStyle/>
          <a:p>
            <a:pPr algn="just"/>
            <a:r>
              <a:rPr lang="en-US" sz="2800" b="1" i="0" dirty="0">
                <a:solidFill>
                  <a:srgbClr val="002060"/>
                </a:solidFill>
                <a:effectLst>
                  <a:glow rad="101600">
                    <a:schemeClr val="accent2">
                      <a:satMod val="175000"/>
                      <a:alpha val="40000"/>
                    </a:schemeClr>
                  </a:glow>
                </a:effectLst>
                <a:latin typeface="Gabriola" panose="04040605051002020D02" pitchFamily="82" charset="0"/>
              </a:rPr>
              <a:t>Machine Learning</a:t>
            </a:r>
            <a:r>
              <a:rPr lang="en-US" sz="2800" b="0" i="0" dirty="0">
                <a:solidFill>
                  <a:srgbClr val="002060"/>
                </a:solidFill>
                <a:effectLst>
                  <a:glow rad="101600">
                    <a:schemeClr val="accent2">
                      <a:satMod val="175000"/>
                      <a:alpha val="40000"/>
                    </a:schemeClr>
                  </a:glow>
                </a:effectLst>
                <a:latin typeface="Gabriola" panose="04040605051002020D02" pitchFamily="82" charset="0"/>
              </a:rPr>
              <a:t> is the field of study that gives computers the capability to learn without being explicitly programmed. ML is one of the most exciting technologies that one would have ever come across. As it is evident from the name, it gives the computer that makes it more similar to humans: </a:t>
            </a:r>
            <a:r>
              <a:rPr lang="en-US" sz="2800" b="1" i="1" dirty="0">
                <a:solidFill>
                  <a:srgbClr val="002060"/>
                </a:solidFill>
                <a:effectLst>
                  <a:glow rad="101600">
                    <a:schemeClr val="accent2">
                      <a:satMod val="175000"/>
                      <a:alpha val="40000"/>
                    </a:schemeClr>
                  </a:glow>
                </a:effectLst>
                <a:latin typeface="Gabriola" panose="04040605051002020D02" pitchFamily="82" charset="0"/>
              </a:rPr>
              <a:t>The ability to learn</a:t>
            </a:r>
            <a:r>
              <a:rPr lang="en-US" sz="2800" b="0" i="0" dirty="0">
                <a:solidFill>
                  <a:srgbClr val="002060"/>
                </a:solidFill>
                <a:effectLst>
                  <a:glow rad="101600">
                    <a:schemeClr val="accent2">
                      <a:satMod val="175000"/>
                      <a:alpha val="40000"/>
                    </a:schemeClr>
                  </a:glow>
                </a:effectLst>
                <a:latin typeface="Gabriola" panose="04040605051002020D02" pitchFamily="82" charset="0"/>
              </a:rPr>
              <a:t>. Machine learning is actively being used today, perhaps in many more places than one would expect.</a:t>
            </a:r>
            <a:endParaRPr lang="en-IN" sz="2800" dirty="0">
              <a:solidFill>
                <a:srgbClr val="002060"/>
              </a:solidFill>
              <a:effectLst>
                <a:glow rad="101600">
                  <a:schemeClr val="accent2">
                    <a:satMod val="175000"/>
                    <a:alpha val="40000"/>
                  </a:schemeClr>
                </a:glow>
              </a:effectLst>
              <a:latin typeface="Gabriola" panose="04040605051002020D02" pitchFamily="82" charset="0"/>
            </a:endParaRPr>
          </a:p>
        </p:txBody>
      </p:sp>
      <p:sp>
        <p:nvSpPr>
          <p:cNvPr id="15" name="Text Placeholder 1">
            <a:extLst>
              <a:ext uri="{FF2B5EF4-FFF2-40B4-BE49-F238E27FC236}">
                <a16:creationId xmlns:a16="http://schemas.microsoft.com/office/drawing/2014/main" id="{87FC30C6-4363-F406-3636-D2A44A783A3E}"/>
              </a:ext>
            </a:extLst>
          </p:cNvPr>
          <p:cNvSpPr txBox="1">
            <a:spLocks/>
          </p:cNvSpPr>
          <p:nvPr/>
        </p:nvSpPr>
        <p:spPr>
          <a:xfrm>
            <a:off x="6936788" y="2190396"/>
            <a:ext cx="7151536" cy="170902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1800" b="1" dirty="0">
                <a:solidFill>
                  <a:srgbClr val="FFFF00"/>
                </a:solidFill>
                <a:effectLst>
                  <a:glow rad="139700">
                    <a:schemeClr val="accent4">
                      <a:satMod val="175000"/>
                      <a:alpha val="40000"/>
                    </a:schemeClr>
                  </a:glow>
                </a:effectLst>
                <a:latin typeface="High Tower Text" panose="02040502050506030303" pitchFamily="18" charset="0"/>
              </a:rPr>
              <a:t>SUPERVISED MACHINE LEARNING</a:t>
            </a:r>
          </a:p>
          <a:p>
            <a:pPr algn="just">
              <a:buFont typeface="Wingdings" panose="05000000000000000000" pitchFamily="2" charset="2"/>
              <a:buChar char="Ø"/>
            </a:pPr>
            <a:r>
              <a:rPr lang="en-US" sz="1800" b="1" dirty="0">
                <a:solidFill>
                  <a:srgbClr val="FFFF00"/>
                </a:solidFill>
                <a:effectLst>
                  <a:glow rad="139700">
                    <a:schemeClr val="accent4">
                      <a:satMod val="175000"/>
                      <a:alpha val="40000"/>
                    </a:schemeClr>
                  </a:glow>
                </a:effectLst>
                <a:latin typeface="High Tower Text" panose="02040502050506030303" pitchFamily="18" charset="0"/>
              </a:rPr>
              <a:t>UNSUPERVISED MACHINE LEARNING</a:t>
            </a:r>
          </a:p>
          <a:p>
            <a:pPr algn="just">
              <a:buFont typeface="Wingdings" panose="05000000000000000000" pitchFamily="2" charset="2"/>
              <a:buChar char="Ø"/>
            </a:pPr>
            <a:r>
              <a:rPr lang="en-US" sz="1800" b="1" dirty="0">
                <a:solidFill>
                  <a:srgbClr val="FFFF00"/>
                </a:solidFill>
                <a:effectLst>
                  <a:glow rad="139700">
                    <a:schemeClr val="accent4">
                      <a:satMod val="175000"/>
                      <a:alpha val="40000"/>
                    </a:schemeClr>
                  </a:glow>
                </a:effectLst>
                <a:latin typeface="High Tower Text" panose="02040502050506030303" pitchFamily="18" charset="0"/>
              </a:rPr>
              <a:t>SEMI-SUPERVISED MACHINE LEARNING</a:t>
            </a:r>
          </a:p>
        </p:txBody>
      </p:sp>
      <p:pic>
        <p:nvPicPr>
          <p:cNvPr id="16" name="Picture 15">
            <a:extLst>
              <a:ext uri="{FF2B5EF4-FFF2-40B4-BE49-F238E27FC236}">
                <a16:creationId xmlns:a16="http://schemas.microsoft.com/office/drawing/2014/main" id="{3A39B733-3653-F48F-2A24-D09F9F2DE520}"/>
              </a:ext>
            </a:extLst>
          </p:cNvPr>
          <p:cNvPicPr>
            <a:picLocks noChangeAspect="1"/>
          </p:cNvPicPr>
          <p:nvPr/>
        </p:nvPicPr>
        <p:blipFill>
          <a:blip r:embed="rId4"/>
          <a:stretch>
            <a:fillRect/>
          </a:stretch>
        </p:blipFill>
        <p:spPr>
          <a:xfrm>
            <a:off x="7266214" y="3891597"/>
            <a:ext cx="4283055" cy="2638506"/>
          </a:xfrm>
          <a:prstGeom prst="roundRect">
            <a:avLst>
              <a:gd name="adj" fmla="val 4167"/>
            </a:avLst>
          </a:prstGeom>
          <a:solidFill>
            <a:srgbClr val="FFFFFF"/>
          </a:solidFill>
          <a:ln w="76200" cap="sq">
            <a:solidFill>
              <a:srgbClr val="EAEAEA"/>
            </a:solidFill>
            <a:miter lim="800000"/>
          </a:ln>
          <a:effectLst>
            <a:outerShdw blurRad="50800" dist="50800" dir="5400000" algn="ctr" rotWithShape="0">
              <a:srgbClr val="000000">
                <a:alpha val="76000"/>
              </a:srgbClr>
            </a:outerShdw>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9819DB74-A06C-C487-97D2-F1694CF1C34C}"/>
              </a:ext>
            </a:extLst>
          </p:cNvPr>
          <p:cNvSpPr txBox="1"/>
          <p:nvPr/>
        </p:nvSpPr>
        <p:spPr>
          <a:xfrm>
            <a:off x="7188165" y="1598557"/>
            <a:ext cx="4361104" cy="523220"/>
          </a:xfrm>
          <a:prstGeom prst="rect">
            <a:avLst/>
          </a:prstGeom>
          <a:noFill/>
        </p:spPr>
        <p:txBody>
          <a:bodyPr wrap="square" rtlCol="0">
            <a:spAutoFit/>
          </a:bodyPr>
          <a:lstStyle/>
          <a:p>
            <a:pPr algn="ctr"/>
            <a:r>
              <a:rPr lang="en-US" sz="2800" b="1" u="sng" dirty="0">
                <a:effectLst>
                  <a:glow rad="101600">
                    <a:schemeClr val="accent2">
                      <a:satMod val="175000"/>
                      <a:alpha val="40000"/>
                    </a:schemeClr>
                  </a:glow>
                  <a:outerShdw blurRad="38100" dist="38100" dir="2700000" algn="tl">
                    <a:srgbClr val="000000">
                      <a:alpha val="43137"/>
                    </a:srgbClr>
                  </a:outerShdw>
                </a:effectLst>
                <a:latin typeface="Gabriola" panose="04040605051002020D02" pitchFamily="82" charset="0"/>
              </a:rPr>
              <a:t>TYPES OF MACHINE LEARNING:</a:t>
            </a:r>
            <a:endParaRPr lang="en-IN" sz="2800" b="1" u="sng" dirty="0">
              <a:effectLst>
                <a:glow rad="101600">
                  <a:schemeClr val="accent2">
                    <a:satMod val="175000"/>
                    <a:alpha val="40000"/>
                  </a:schemeClr>
                </a:glow>
                <a:outerShdw blurRad="38100" dist="38100" dir="2700000" algn="tl">
                  <a:srgbClr val="000000">
                    <a:alpha val="43137"/>
                  </a:srgbClr>
                </a:outerShdw>
              </a:effectLst>
              <a:latin typeface="Gabriola" panose="04040605051002020D02" pitchFamily="82" charset="0"/>
            </a:endParaRPr>
          </a:p>
        </p:txBody>
      </p:sp>
    </p:spTree>
    <p:extLst>
      <p:ext uri="{BB962C8B-B14F-4D97-AF65-F5344CB8AC3E}">
        <p14:creationId xmlns:p14="http://schemas.microsoft.com/office/powerpoint/2010/main" val="3448699704"/>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07BD9A-D8DA-3BEF-FD82-20E152473F26}"/>
              </a:ext>
            </a:extLst>
          </p:cNvPr>
          <p:cNvSpPr>
            <a:spLocks noGrp="1"/>
          </p:cNvSpPr>
          <p:nvPr>
            <p:ph type="sldNum" sz="quarter" idx="12"/>
          </p:nvPr>
        </p:nvSpPr>
        <p:spPr/>
        <p:txBody>
          <a:bodyPr/>
          <a:lstStyle/>
          <a:p>
            <a:fld id="{8C2E478F-E849-4A8C-AF1F-CBCC78A7CBFA}" type="slidenum">
              <a:rPr lang="en-US" smtClean="0"/>
              <a:t>4</a:t>
            </a:fld>
            <a:endParaRPr lang="en-US" dirty="0"/>
          </a:p>
        </p:txBody>
      </p:sp>
      <p:pic>
        <p:nvPicPr>
          <p:cNvPr id="6" name="Picture Placeholder 7">
            <a:extLst>
              <a:ext uri="{FF2B5EF4-FFF2-40B4-BE49-F238E27FC236}">
                <a16:creationId xmlns:a16="http://schemas.microsoft.com/office/drawing/2014/main" id="{43A438B1-1377-2A2F-92BD-DA5B5E026690}"/>
              </a:ext>
            </a:extLst>
          </p:cNvPr>
          <p:cNvPicPr>
            <a:picLocks noChangeAspect="1"/>
          </p:cNvPicPr>
          <p:nvPr/>
        </p:nvPicPr>
        <p:blipFill>
          <a:blip r:embed="rId2">
            <a:alphaModFix amt="70000"/>
          </a:blip>
          <a:srcRect l="24551" r="24551"/>
          <a:stretch>
            <a:fillRect/>
          </a:stretch>
        </p:blipFill>
        <p:spPr>
          <a:xfrm>
            <a:off x="64313" y="127609"/>
            <a:ext cx="5517223" cy="6846932"/>
          </a:xfrm>
          <a:prstGeom prst="ellipse">
            <a:avLst/>
          </a:prstGeom>
          <a:ln>
            <a:noFill/>
          </a:ln>
          <a:effectLst>
            <a:softEdge rad="112500"/>
          </a:effectLst>
        </p:spPr>
      </p:pic>
      <p:sp>
        <p:nvSpPr>
          <p:cNvPr id="7" name="Title 1">
            <a:extLst>
              <a:ext uri="{FF2B5EF4-FFF2-40B4-BE49-F238E27FC236}">
                <a16:creationId xmlns:a16="http://schemas.microsoft.com/office/drawing/2014/main" id="{3E516E1B-4239-BE80-BE14-06F1B42787DE}"/>
              </a:ext>
            </a:extLst>
          </p:cNvPr>
          <p:cNvSpPr txBox="1">
            <a:spLocks/>
          </p:cNvSpPr>
          <p:nvPr/>
        </p:nvSpPr>
        <p:spPr>
          <a:xfrm>
            <a:off x="6508002" y="430306"/>
            <a:ext cx="4114800" cy="1093695"/>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t">
            <a:noAutofit/>
          </a:bodyPr>
          <a:lstStyle>
            <a:lvl1pPr algn="l" defTabSz="914400" rtl="0" eaLnBrk="1" latinLnBrk="0" hangingPunct="1">
              <a:lnSpc>
                <a:spcPct val="150000"/>
              </a:lnSpc>
              <a:spcBef>
                <a:spcPts val="1000"/>
              </a:spcBef>
              <a:buNone/>
              <a:defRPr sz="3200" kern="1200" cap="all" baseline="0">
                <a:solidFill>
                  <a:schemeClr val="tx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400" dirty="0">
                <a:solidFill>
                  <a:srgbClr val="002060"/>
                </a:solidFill>
                <a:effectLst>
                  <a:glow rad="63500">
                    <a:schemeClr val="accent2">
                      <a:satMod val="175000"/>
                      <a:alpha val="40000"/>
                    </a:schemeClr>
                  </a:glow>
                  <a:outerShdw blurRad="38100" dist="38100" dir="2700000" algn="tl">
                    <a:srgbClr val="000000">
                      <a:alpha val="43137"/>
                    </a:srgbClr>
                  </a:outerShdw>
                </a:effectLst>
                <a:latin typeface="Algerian" panose="04020705040A02060702" pitchFamily="82" charset="0"/>
              </a:rPr>
              <a:t>introduction</a:t>
            </a:r>
          </a:p>
        </p:txBody>
      </p:sp>
      <p:sp>
        <p:nvSpPr>
          <p:cNvPr id="8" name="Content Placeholder 8">
            <a:extLst>
              <a:ext uri="{FF2B5EF4-FFF2-40B4-BE49-F238E27FC236}">
                <a16:creationId xmlns:a16="http://schemas.microsoft.com/office/drawing/2014/main" id="{5C50F05E-EB60-E2FD-18A2-7B49527AA612}"/>
              </a:ext>
            </a:extLst>
          </p:cNvPr>
          <p:cNvSpPr txBox="1">
            <a:spLocks/>
          </p:cNvSpPr>
          <p:nvPr/>
        </p:nvSpPr>
        <p:spPr>
          <a:xfrm>
            <a:off x="5581536" y="1524001"/>
            <a:ext cx="6254163" cy="4482353"/>
          </a:xfrm>
          <a:prstGeom prst="rect">
            <a:avLst/>
          </a:prstGeom>
          <a:ln>
            <a:solidFill>
              <a:schemeClr val="tx1"/>
            </a:solidFill>
          </a:ln>
          <a:effectLst>
            <a:glow rad="139700">
              <a:schemeClr val="accent4">
                <a:satMod val="175000"/>
                <a:alpha val="40000"/>
              </a:schemeClr>
            </a:glow>
            <a:reflection endPos="0" dist="50800" dir="5400000" sy="-100000" algn="bl" rotWithShape="0"/>
            <a:softEdge rad="698500"/>
          </a:effectLst>
          <a:scene3d>
            <a:camera prst="orthographicFront">
              <a:rot lat="0" lon="599984" rev="0"/>
            </a:camera>
            <a:lightRig rig="threePt" dir="t"/>
          </a:scene3d>
        </p:spPr>
        <p:txBody>
          <a:bodyPr anchor="ctr">
            <a:normAutofit fontScale="850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b="1" dirty="0">
                <a:solidFill>
                  <a:srgbClr val="002060"/>
                </a:solidFill>
                <a:effectLst>
                  <a:outerShdw blurRad="50800" dist="38100" dir="2700000" algn="tl" rotWithShape="0">
                    <a:prstClr val="black">
                      <a:alpha val="40000"/>
                    </a:prstClr>
                  </a:outerShdw>
                </a:effectLst>
                <a:latin typeface="Bahnschrift Condensed" panose="020B0502040204020203" pitchFamily="34" charset="0"/>
              </a:rPr>
              <a:t>Ai driven sentiment analysis </a:t>
            </a:r>
            <a:r>
              <a:rPr lang="en-US" sz="2000" dirty="0">
                <a:solidFill>
                  <a:srgbClr val="002060"/>
                </a:solidFill>
                <a:effectLst>
                  <a:outerShdw blurRad="50800" dist="38100" dir="2700000" algn="tl" rotWithShape="0">
                    <a:prstClr val="black">
                      <a:alpha val="40000"/>
                    </a:prstClr>
                  </a:outerShdw>
                </a:effectLst>
                <a:latin typeface="Bahnschrift Condensed" panose="020B0502040204020203" pitchFamily="34" charset="0"/>
              </a:rPr>
              <a:t>or opinion mining is the computational study of people’s opinions, sentiments, attitudes, and emotions expressed in written language. It is one of the most active research areas in natural language processing and text mining in recent years. In this project, our main motive is to create a python program that will detect emotion of a sentence/text and human face. This might be interesting if you want to do things like emotion detection using python, or if you’re training machine learning systems to read human emotions. We’re going to create programs that takes an image/text as an input and a list of human emotions that the image/text invokes. To do this, we’re going to use TensorFlow and other required libraries. Our main motive is to use this project to detect the sentiment analysis to text as well as human face. This project will help to analyze the emotions of a person in the web. </a:t>
            </a:r>
            <a:endParaRPr lang="en-US" sz="2400" b="1" dirty="0">
              <a:solidFill>
                <a:srgbClr val="002060"/>
              </a:solidFill>
              <a:effectLst>
                <a:outerShdw blurRad="50800" dist="38100" dir="2700000" algn="tl" rotWithShape="0">
                  <a:prstClr val="black">
                    <a:alpha val="40000"/>
                  </a:prstClr>
                </a:outerShdw>
              </a:effectLst>
              <a:latin typeface="Bahnschrift Condensed" panose="020B0502040204020203" pitchFamily="34" charset="0"/>
            </a:endParaRPr>
          </a:p>
        </p:txBody>
      </p:sp>
    </p:spTree>
    <p:extLst>
      <p:ext uri="{BB962C8B-B14F-4D97-AF65-F5344CB8AC3E}">
        <p14:creationId xmlns:p14="http://schemas.microsoft.com/office/powerpoint/2010/main" val="145033881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60DA0F2-8FB9-C7D7-CDDB-44F78AD4C6C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 y="0"/>
            <a:ext cx="12127346"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FBA218-3B2B-0C19-51E2-8CD56078CEDE}"/>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7" name="TextBox 6">
            <a:extLst>
              <a:ext uri="{FF2B5EF4-FFF2-40B4-BE49-F238E27FC236}">
                <a16:creationId xmlns:a16="http://schemas.microsoft.com/office/drawing/2014/main" id="{1FEE9DF8-9889-873E-7434-40B2B2BE8691}"/>
              </a:ext>
            </a:extLst>
          </p:cNvPr>
          <p:cNvSpPr txBox="1"/>
          <p:nvPr/>
        </p:nvSpPr>
        <p:spPr>
          <a:xfrm>
            <a:off x="8440273" y="1748331"/>
            <a:ext cx="3478304" cy="2677656"/>
          </a:xfrm>
          <a:prstGeom prst="rect">
            <a:avLst/>
          </a:prstGeom>
          <a:noFill/>
        </p:spPr>
        <p:txBody>
          <a:bodyPr wrap="square">
            <a:spAutoFit/>
          </a:bodyPr>
          <a:lstStyle/>
          <a:p>
            <a:pPr algn="just"/>
            <a:r>
              <a:rPr lang="en-US" sz="2400" b="0" i="0" u="none" strike="noStrike" baseline="0" dirty="0">
                <a:solidFill>
                  <a:srgbClr val="000000"/>
                </a:solidFill>
                <a:latin typeface="Bahnschrift Condensed" panose="020B0502040204020203" pitchFamily="34" charset="0"/>
              </a:rPr>
              <a:t>➢ Searched and created proper datasets for proper functioning of the program with the machines</a:t>
            </a:r>
          </a:p>
          <a:p>
            <a:pPr algn="just"/>
            <a:r>
              <a:rPr lang="en-IN" sz="2400" b="0" i="0" u="none" strike="noStrike" baseline="0" dirty="0">
                <a:solidFill>
                  <a:srgbClr val="000000"/>
                </a:solidFill>
                <a:latin typeface="Bahnschrift Condensed" panose="020B0502040204020203" pitchFamily="34" charset="0"/>
              </a:rPr>
              <a:t>➢ Good team cooperation. </a:t>
            </a:r>
          </a:p>
          <a:p>
            <a:pPr algn="just"/>
            <a:r>
              <a:rPr lang="en-US" sz="2400" b="0" i="0" u="none" strike="noStrike" baseline="0" dirty="0">
                <a:solidFill>
                  <a:srgbClr val="000000"/>
                </a:solidFill>
                <a:latin typeface="Bahnschrift Condensed" panose="020B0502040204020203" pitchFamily="34" charset="0"/>
              </a:rPr>
              <a:t>➢ Using proper data to get accurate outputs.</a:t>
            </a:r>
            <a:endParaRPr lang="en-IN" sz="2400" dirty="0">
              <a:latin typeface="Bahnschrift Condensed" panose="020B0502040204020203" pitchFamily="34" charset="0"/>
            </a:endParaRPr>
          </a:p>
        </p:txBody>
      </p:sp>
      <p:sp>
        <p:nvSpPr>
          <p:cNvPr id="9" name="TextBox 8">
            <a:extLst>
              <a:ext uri="{FF2B5EF4-FFF2-40B4-BE49-F238E27FC236}">
                <a16:creationId xmlns:a16="http://schemas.microsoft.com/office/drawing/2014/main" id="{905534B4-7B2A-6129-986E-47F5F059C5BA}"/>
              </a:ext>
            </a:extLst>
          </p:cNvPr>
          <p:cNvSpPr txBox="1"/>
          <p:nvPr/>
        </p:nvSpPr>
        <p:spPr>
          <a:xfrm>
            <a:off x="358589" y="1748331"/>
            <a:ext cx="3603811" cy="3477875"/>
          </a:xfrm>
          <a:prstGeom prst="rect">
            <a:avLst/>
          </a:prstGeom>
          <a:noFill/>
        </p:spPr>
        <p:txBody>
          <a:bodyPr wrap="square">
            <a:spAutoFit/>
          </a:bodyPr>
          <a:lstStyle/>
          <a:p>
            <a:r>
              <a:rPr lang="en-US" sz="2200" b="0" i="0" u="none" strike="noStrike" baseline="0" dirty="0">
                <a:solidFill>
                  <a:srgbClr val="000000"/>
                </a:solidFill>
                <a:latin typeface="Bahnschrift Condensed" panose="020B0502040204020203" pitchFamily="34" charset="0"/>
              </a:rPr>
              <a:t>AI driven Sentiment analysis or opinion mining is the computational study of people’s opinions, sentiments, attitudes, and emotions expressed in written language. </a:t>
            </a:r>
          </a:p>
          <a:p>
            <a:r>
              <a:rPr lang="en-US" sz="2200" b="0" i="0" u="none" strike="noStrike" baseline="0" dirty="0">
                <a:solidFill>
                  <a:srgbClr val="000000"/>
                </a:solidFill>
                <a:latin typeface="Bahnschrift Condensed" panose="020B0502040204020203" pitchFamily="34" charset="0"/>
              </a:rPr>
              <a:t>➢ What is text emotion prediction? </a:t>
            </a:r>
          </a:p>
          <a:p>
            <a:r>
              <a:rPr lang="en-US" sz="2200" b="0" i="0" u="none" strike="noStrike" baseline="0" dirty="0">
                <a:solidFill>
                  <a:srgbClr val="000000"/>
                </a:solidFill>
                <a:latin typeface="Bahnschrift Condensed" panose="020B0502040204020203" pitchFamily="34" charset="0"/>
              </a:rPr>
              <a:t>➢ What will be the face emotion 	recognition? </a:t>
            </a:r>
          </a:p>
          <a:p>
            <a:r>
              <a:rPr lang="en-IN" sz="2200" b="0" i="0" u="none" strike="noStrike" baseline="0" dirty="0">
                <a:solidFill>
                  <a:srgbClr val="000000"/>
                </a:solidFill>
                <a:latin typeface="Bahnschrift Condensed" panose="020B0502040204020203" pitchFamily="34" charset="0"/>
              </a:rPr>
              <a:t>➢ Using proper dataset </a:t>
            </a:r>
          </a:p>
          <a:p>
            <a:r>
              <a:rPr lang="en-IN" sz="2200" b="0" i="0" u="none" strike="noStrike" baseline="0" dirty="0">
                <a:solidFill>
                  <a:srgbClr val="000000"/>
                </a:solidFill>
                <a:latin typeface="Bahnschrift Condensed" panose="020B0502040204020203" pitchFamily="34" charset="0"/>
              </a:rPr>
              <a:t>➢ Getting accurate prediction </a:t>
            </a:r>
          </a:p>
        </p:txBody>
      </p:sp>
      <p:sp>
        <p:nvSpPr>
          <p:cNvPr id="11" name="TextBox 10">
            <a:extLst>
              <a:ext uri="{FF2B5EF4-FFF2-40B4-BE49-F238E27FC236}">
                <a16:creationId xmlns:a16="http://schemas.microsoft.com/office/drawing/2014/main" id="{56A50869-04FE-5A33-D837-E766674EDF26}"/>
              </a:ext>
            </a:extLst>
          </p:cNvPr>
          <p:cNvSpPr txBox="1"/>
          <p:nvPr/>
        </p:nvSpPr>
        <p:spPr>
          <a:xfrm>
            <a:off x="4108076" y="1748331"/>
            <a:ext cx="4114800" cy="3046988"/>
          </a:xfrm>
          <a:prstGeom prst="rect">
            <a:avLst/>
          </a:prstGeom>
          <a:noFill/>
        </p:spPr>
        <p:txBody>
          <a:bodyPr wrap="square">
            <a:spAutoFit/>
          </a:bodyPr>
          <a:lstStyle/>
          <a:p>
            <a:r>
              <a:rPr lang="en-US" sz="2400" b="0" i="0" u="none" strike="noStrike" baseline="0" dirty="0">
                <a:solidFill>
                  <a:srgbClr val="000000"/>
                </a:solidFill>
                <a:latin typeface="Bahnschrift Condensed" panose="020B0502040204020203" pitchFamily="34" charset="0"/>
              </a:rPr>
              <a:t>➢ Need of high configuration machines for more accurate detection.</a:t>
            </a:r>
          </a:p>
          <a:p>
            <a:r>
              <a:rPr lang="en-IN" sz="2400" b="0" i="0" u="none" strike="noStrike" baseline="0" dirty="0">
                <a:solidFill>
                  <a:srgbClr val="000000"/>
                </a:solidFill>
                <a:latin typeface="Bahnschrift Condensed" panose="020B0502040204020203" pitchFamily="34" charset="0"/>
              </a:rPr>
              <a:t>➢ Lack of proper datasets</a:t>
            </a:r>
          </a:p>
          <a:p>
            <a:r>
              <a:rPr lang="en-US" sz="2400" b="0" i="0" u="none" strike="noStrike" baseline="0" dirty="0">
                <a:solidFill>
                  <a:srgbClr val="000000"/>
                </a:solidFill>
                <a:latin typeface="Bahnschrift Condensed" panose="020B0502040204020203" pitchFamily="34" charset="0"/>
              </a:rPr>
              <a:t>➢ Short time duration for completion</a:t>
            </a:r>
          </a:p>
          <a:p>
            <a:r>
              <a:rPr lang="en-US" sz="2400" b="0" i="0" u="none" strike="noStrike" baseline="0" dirty="0">
                <a:solidFill>
                  <a:srgbClr val="000000"/>
                </a:solidFill>
                <a:latin typeface="Bahnschrift Condensed" panose="020B0502040204020203" pitchFamily="34" charset="0"/>
              </a:rPr>
              <a:t>➢ Requirement of high configuration machines</a:t>
            </a:r>
          </a:p>
          <a:p>
            <a:r>
              <a:rPr lang="en-US" sz="2400" b="0" i="0" u="none" strike="noStrike" baseline="0" dirty="0">
                <a:solidFill>
                  <a:srgbClr val="000000"/>
                </a:solidFill>
                <a:latin typeface="Bahnschrift Condensed" panose="020B0502040204020203" pitchFamily="34" charset="0"/>
              </a:rPr>
              <a:t>➢ Proper output from a small dataset. </a:t>
            </a:r>
          </a:p>
        </p:txBody>
      </p:sp>
      <p:cxnSp>
        <p:nvCxnSpPr>
          <p:cNvPr id="13" name="Straight Connector 12">
            <a:extLst>
              <a:ext uri="{FF2B5EF4-FFF2-40B4-BE49-F238E27FC236}">
                <a16:creationId xmlns:a16="http://schemas.microsoft.com/office/drawing/2014/main" id="{F06EC0FF-4614-1558-12EB-B419C2985334}"/>
              </a:ext>
            </a:extLst>
          </p:cNvPr>
          <p:cNvCxnSpPr>
            <a:cxnSpLocks/>
          </p:cNvCxnSpPr>
          <p:nvPr/>
        </p:nvCxnSpPr>
        <p:spPr>
          <a:xfrm>
            <a:off x="3962400" y="1541930"/>
            <a:ext cx="0" cy="4356847"/>
          </a:xfrm>
          <a:prstGeom prst="line">
            <a:avLst/>
          </a:prstGeom>
          <a:effectLst>
            <a:glow rad="63500">
              <a:schemeClr val="accent3">
                <a:satMod val="175000"/>
                <a:alpha val="40000"/>
              </a:schemeClr>
            </a:glow>
          </a:effectLst>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DDB6CDAA-536A-7B29-D09C-497DCCB6BB86}"/>
              </a:ext>
            </a:extLst>
          </p:cNvPr>
          <p:cNvCxnSpPr>
            <a:cxnSpLocks/>
          </p:cNvCxnSpPr>
          <p:nvPr/>
        </p:nvCxnSpPr>
        <p:spPr>
          <a:xfrm>
            <a:off x="8328945" y="1541930"/>
            <a:ext cx="0" cy="4365813"/>
          </a:xfrm>
          <a:prstGeom prst="line">
            <a:avLst/>
          </a:prstGeom>
          <a:effectLst>
            <a:glow rad="63500">
              <a:schemeClr val="accent3">
                <a:satMod val="175000"/>
                <a:alpha val="40000"/>
              </a:schemeClr>
            </a:glow>
          </a:effectLst>
        </p:spPr>
        <p:style>
          <a:lnRef idx="3">
            <a:schemeClr val="accent4"/>
          </a:lnRef>
          <a:fillRef idx="0">
            <a:schemeClr val="accent4"/>
          </a:fillRef>
          <a:effectRef idx="2">
            <a:schemeClr val="accent4"/>
          </a:effectRef>
          <a:fontRef idx="minor">
            <a:schemeClr val="tx1"/>
          </a:fontRef>
        </p:style>
      </p:cxnSp>
      <p:sp>
        <p:nvSpPr>
          <p:cNvPr id="15" name="TextBox 14">
            <a:extLst>
              <a:ext uri="{FF2B5EF4-FFF2-40B4-BE49-F238E27FC236}">
                <a16:creationId xmlns:a16="http://schemas.microsoft.com/office/drawing/2014/main" id="{5F747A63-3A1F-7517-BE93-56A96C01118C}"/>
              </a:ext>
            </a:extLst>
          </p:cNvPr>
          <p:cNvSpPr txBox="1"/>
          <p:nvPr/>
        </p:nvSpPr>
        <p:spPr>
          <a:xfrm>
            <a:off x="224121" y="620053"/>
            <a:ext cx="3603810" cy="830997"/>
          </a:xfrm>
          <a:prstGeom prst="rect">
            <a:avLst/>
          </a:prstGeom>
          <a:noFill/>
        </p:spPr>
        <p:txBody>
          <a:bodyPr wrap="square" rtlCol="0">
            <a:spAutoFit/>
          </a:bodyPr>
          <a:lstStyle/>
          <a:p>
            <a:pPr algn="ctr"/>
            <a:r>
              <a:rPr lang="en-US" sz="2400" dirty="0">
                <a:latin typeface="Bodoni MT Black" panose="02070A03080606020203" pitchFamily="18" charset="0"/>
              </a:rPr>
              <a:t>PROBLEM STATEMENT</a:t>
            </a:r>
            <a:endParaRPr lang="en-IN" sz="2400" dirty="0">
              <a:latin typeface="Bodoni MT Black" panose="02070A03080606020203" pitchFamily="18" charset="0"/>
            </a:endParaRPr>
          </a:p>
        </p:txBody>
      </p:sp>
      <p:sp>
        <p:nvSpPr>
          <p:cNvPr id="16" name="TextBox 15">
            <a:extLst>
              <a:ext uri="{FF2B5EF4-FFF2-40B4-BE49-F238E27FC236}">
                <a16:creationId xmlns:a16="http://schemas.microsoft.com/office/drawing/2014/main" id="{1FA6F928-8041-8D46-DF33-B2494BDB7A87}"/>
              </a:ext>
            </a:extLst>
          </p:cNvPr>
          <p:cNvSpPr txBox="1"/>
          <p:nvPr/>
        </p:nvSpPr>
        <p:spPr>
          <a:xfrm>
            <a:off x="4406157" y="773942"/>
            <a:ext cx="3325902" cy="523220"/>
          </a:xfrm>
          <a:prstGeom prst="rect">
            <a:avLst/>
          </a:prstGeom>
          <a:noFill/>
        </p:spPr>
        <p:txBody>
          <a:bodyPr wrap="square" rtlCol="0">
            <a:spAutoFit/>
          </a:bodyPr>
          <a:lstStyle/>
          <a:p>
            <a:pPr algn="ctr"/>
            <a:r>
              <a:rPr lang="en-US" sz="2800" dirty="0">
                <a:latin typeface="Bodoni MT Black" panose="02070A03080606020203" pitchFamily="18" charset="0"/>
              </a:rPr>
              <a:t>CHALLENGES</a:t>
            </a:r>
            <a:endParaRPr lang="en-IN" sz="2800" dirty="0">
              <a:latin typeface="Bodoni MT Black" panose="02070A03080606020203" pitchFamily="18" charset="0"/>
            </a:endParaRPr>
          </a:p>
        </p:txBody>
      </p:sp>
      <p:sp>
        <p:nvSpPr>
          <p:cNvPr id="17" name="TextBox 16">
            <a:extLst>
              <a:ext uri="{FF2B5EF4-FFF2-40B4-BE49-F238E27FC236}">
                <a16:creationId xmlns:a16="http://schemas.microsoft.com/office/drawing/2014/main" id="{0DEAA355-65CE-978E-BEB6-0027BFB9020B}"/>
              </a:ext>
            </a:extLst>
          </p:cNvPr>
          <p:cNvSpPr txBox="1"/>
          <p:nvPr/>
        </p:nvSpPr>
        <p:spPr>
          <a:xfrm>
            <a:off x="8516474" y="534759"/>
            <a:ext cx="3325902" cy="830997"/>
          </a:xfrm>
          <a:prstGeom prst="rect">
            <a:avLst/>
          </a:prstGeom>
          <a:noFill/>
        </p:spPr>
        <p:txBody>
          <a:bodyPr wrap="square" rtlCol="0">
            <a:spAutoFit/>
          </a:bodyPr>
          <a:lstStyle/>
          <a:p>
            <a:pPr algn="ctr"/>
            <a:r>
              <a:rPr lang="en-US" sz="2400" dirty="0">
                <a:latin typeface="Bodoni MT Black" panose="02070A03080606020203" pitchFamily="18" charset="0"/>
              </a:rPr>
              <a:t>SOLUTION APPROACH</a:t>
            </a:r>
            <a:endParaRPr lang="en-IN" sz="2400" dirty="0">
              <a:latin typeface="Bodoni MT Black" panose="02070A03080606020203" pitchFamily="18" charset="0"/>
            </a:endParaRPr>
          </a:p>
        </p:txBody>
      </p:sp>
    </p:spTree>
    <p:extLst>
      <p:ext uri="{BB962C8B-B14F-4D97-AF65-F5344CB8AC3E}">
        <p14:creationId xmlns:p14="http://schemas.microsoft.com/office/powerpoint/2010/main" val="3444071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62A405-2D66-D9BB-8018-309F4656C053}"/>
              </a:ext>
            </a:extLst>
          </p:cNvPr>
          <p:cNvSpPr>
            <a:spLocks noGrp="1"/>
          </p:cNvSpPr>
          <p:nvPr>
            <p:ph type="title"/>
          </p:nvPr>
        </p:nvSpPr>
        <p:spPr>
          <a:xfrm>
            <a:off x="3609214" y="0"/>
            <a:ext cx="4973571" cy="1434353"/>
          </a:xfrm>
        </p:spPr>
        <p:txBody>
          <a:bodyPr/>
          <a:lstStyle/>
          <a:p>
            <a:r>
              <a:rPr lang="en-IN" i="1" u="sng" dirty="0">
                <a:solidFill>
                  <a:srgbClr val="002060"/>
                </a:solidFill>
                <a:effectLst>
                  <a:glow rad="63500">
                    <a:schemeClr val="accent2">
                      <a:satMod val="175000"/>
                      <a:alpha val="40000"/>
                    </a:schemeClr>
                  </a:glow>
                </a:effectLst>
                <a:latin typeface="Copperplate Gothic Bold" panose="020E0705020206020404" pitchFamily="34" charset="0"/>
              </a:rPr>
              <a:t>LIBRARIES</a:t>
            </a:r>
            <a:endParaRPr lang="en-US" i="1" u="sng" dirty="0">
              <a:solidFill>
                <a:srgbClr val="002060"/>
              </a:solidFill>
              <a:effectLst>
                <a:glow rad="63500">
                  <a:schemeClr val="accent2">
                    <a:satMod val="175000"/>
                    <a:alpha val="40000"/>
                  </a:schemeClr>
                </a:glow>
              </a:effectLst>
              <a:latin typeface="Copperplate Gothic Bold" panose="020E0705020206020404" pitchFamily="34" charset="0"/>
            </a:endParaRPr>
          </a:p>
        </p:txBody>
      </p:sp>
      <p:sp>
        <p:nvSpPr>
          <p:cNvPr id="7" name="Slide Number Placeholder 2">
            <a:extLst>
              <a:ext uri="{FF2B5EF4-FFF2-40B4-BE49-F238E27FC236}">
                <a16:creationId xmlns:a16="http://schemas.microsoft.com/office/drawing/2014/main" id="{554BE84D-CEEB-6294-E9F6-5B43604C885E}"/>
              </a:ext>
            </a:extLst>
          </p:cNvPr>
          <p:cNvSpPr txBox="1">
            <a:spLocks/>
          </p:cNvSpPr>
          <p:nvPr/>
        </p:nvSpPr>
        <p:spPr>
          <a:xfrm>
            <a:off x="12015434" y="6540021"/>
            <a:ext cx="44394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6</a:t>
            </a:fld>
            <a:endParaRPr lang="en-US" dirty="0"/>
          </a:p>
        </p:txBody>
      </p:sp>
      <p:sp>
        <p:nvSpPr>
          <p:cNvPr id="8" name="TextBox 7">
            <a:extLst>
              <a:ext uri="{FF2B5EF4-FFF2-40B4-BE49-F238E27FC236}">
                <a16:creationId xmlns:a16="http://schemas.microsoft.com/office/drawing/2014/main" id="{2666E1A6-DE1B-0C70-49F5-76BB696C4D48}"/>
              </a:ext>
            </a:extLst>
          </p:cNvPr>
          <p:cNvSpPr txBox="1"/>
          <p:nvPr/>
        </p:nvSpPr>
        <p:spPr>
          <a:xfrm>
            <a:off x="188259" y="1246908"/>
            <a:ext cx="11827175" cy="4850495"/>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sz="1600" b="1" i="0" u="sng" strike="noStrike" baseline="0" dirty="0">
                <a:solidFill>
                  <a:srgbClr val="002060"/>
                </a:solidFill>
                <a:latin typeface="Rockwell Condensed" panose="02060603050405020104" pitchFamily="18" charset="0"/>
              </a:rPr>
              <a:t>PANDAS</a:t>
            </a:r>
            <a:r>
              <a:rPr lang="en-US" sz="1600" b="0" i="0" u="sng" strike="noStrike" baseline="0" dirty="0">
                <a:solidFill>
                  <a:srgbClr val="000000"/>
                </a:solidFill>
                <a:latin typeface="Rockwell Condensed" panose="02060603050405020104" pitchFamily="18" charset="0"/>
              </a:rPr>
              <a:t>: </a:t>
            </a:r>
            <a:r>
              <a:rPr lang="en-US" sz="1600" b="0" i="0" u="none" strike="noStrike" baseline="0" dirty="0">
                <a:solidFill>
                  <a:srgbClr val="000000"/>
                </a:solidFill>
                <a:latin typeface="Rockwell Condensed" panose="02060603050405020104" pitchFamily="18" charset="0"/>
              </a:rPr>
              <a:t>This library helps to load the data frame in a 2D array format and has multiple functions to perform analysis tasks in one go. </a:t>
            </a:r>
          </a:p>
          <a:p>
            <a:pPr marL="285750" indent="-285750" algn="just">
              <a:lnSpc>
                <a:spcPct val="150000"/>
              </a:lnSpc>
              <a:buFont typeface="Wingdings" panose="05000000000000000000" pitchFamily="2" charset="2"/>
              <a:buChar char="q"/>
            </a:pPr>
            <a:r>
              <a:rPr lang="en-US" sz="1600" b="1" i="0" u="sng" strike="noStrike" baseline="0" dirty="0">
                <a:solidFill>
                  <a:srgbClr val="002060"/>
                </a:solidFill>
                <a:latin typeface="Rockwell Condensed" panose="02060603050405020104" pitchFamily="18" charset="0"/>
              </a:rPr>
              <a:t>NUMPY</a:t>
            </a:r>
            <a:r>
              <a:rPr lang="en-US" sz="1600" b="0" i="0" u="sng" strike="noStrike" baseline="0" dirty="0">
                <a:solidFill>
                  <a:srgbClr val="000000"/>
                </a:solidFill>
                <a:latin typeface="Rockwell Condensed" panose="02060603050405020104" pitchFamily="18" charset="0"/>
              </a:rPr>
              <a:t>: </a:t>
            </a:r>
            <a:r>
              <a:rPr lang="en-US" sz="1600" b="0" i="0" u="none" strike="noStrike" baseline="0" dirty="0">
                <a:solidFill>
                  <a:srgbClr val="000000"/>
                </a:solidFill>
                <a:latin typeface="Rockwell Condensed" panose="02060603050405020104" pitchFamily="18" charset="0"/>
              </a:rPr>
              <a:t>NumPy arrays are very fast and can perform large computations in a very short time. </a:t>
            </a:r>
          </a:p>
          <a:p>
            <a:pPr marL="285750" indent="-285750" algn="just">
              <a:lnSpc>
                <a:spcPct val="150000"/>
              </a:lnSpc>
              <a:buFont typeface="Wingdings" panose="05000000000000000000" pitchFamily="2" charset="2"/>
              <a:buChar char="q"/>
            </a:pPr>
            <a:r>
              <a:rPr lang="en-US" sz="1600" b="1" i="0" u="sng" strike="noStrike" baseline="0" dirty="0">
                <a:solidFill>
                  <a:srgbClr val="002060"/>
                </a:solidFill>
                <a:latin typeface="Rockwell Condensed" panose="02060603050405020104" pitchFamily="18" charset="0"/>
              </a:rPr>
              <a:t>TENSORFLOW</a:t>
            </a:r>
            <a:r>
              <a:rPr lang="en-US" sz="1600" b="0" i="0" u="sng" strike="noStrike" baseline="0" dirty="0">
                <a:solidFill>
                  <a:srgbClr val="000000"/>
                </a:solidFill>
                <a:latin typeface="Rockwell Condensed" panose="02060603050405020104" pitchFamily="18" charset="0"/>
              </a:rPr>
              <a:t>: </a:t>
            </a:r>
            <a:r>
              <a:rPr lang="en-US" sz="1600" b="0" i="0" u="none" strike="noStrike" baseline="0" dirty="0">
                <a:solidFill>
                  <a:srgbClr val="000000"/>
                </a:solidFill>
                <a:latin typeface="Rockwell Condensed" panose="02060603050405020104" pitchFamily="18" charset="0"/>
              </a:rPr>
              <a:t>TensorFlow is a Python library for fast numerical computing created and released by Google. It is a foundation library that can be used to create Deep Learning models directly or by using wrapper libraries that   simplify the process built on top of TensorFlow. </a:t>
            </a:r>
          </a:p>
          <a:p>
            <a:pPr marL="285750" indent="-285750" algn="just">
              <a:lnSpc>
                <a:spcPct val="150000"/>
              </a:lnSpc>
              <a:buFont typeface="Wingdings" panose="05000000000000000000" pitchFamily="2" charset="2"/>
              <a:buChar char="q"/>
            </a:pPr>
            <a:r>
              <a:rPr lang="en-US" sz="1600" b="1" i="0" u="sng" strike="noStrike" baseline="0" dirty="0">
                <a:solidFill>
                  <a:srgbClr val="002060"/>
                </a:solidFill>
                <a:latin typeface="Rockwell Condensed" panose="02060603050405020104" pitchFamily="18" charset="0"/>
              </a:rPr>
              <a:t>SCIKIT-LEARN</a:t>
            </a:r>
            <a:r>
              <a:rPr lang="en-US" sz="1600" b="0" i="0" u="sng" strike="noStrike" baseline="0" dirty="0">
                <a:solidFill>
                  <a:srgbClr val="002060"/>
                </a:solidFill>
                <a:latin typeface="Rockwell Condensed" panose="02060603050405020104" pitchFamily="18" charset="0"/>
              </a:rPr>
              <a:t>: </a:t>
            </a:r>
            <a:r>
              <a:rPr lang="en-US" sz="1600" b="0" i="0" u="none" strike="noStrike" baseline="0" dirty="0">
                <a:solidFill>
                  <a:srgbClr val="000000"/>
                </a:solidFill>
                <a:latin typeface="Rockwell Condensed" panose="02060603050405020104" pitchFamily="18" charset="0"/>
              </a:rPr>
              <a:t>It is a Python library is associated with NumPy and SciPy. It is considered as one of the best libraries for working with complex data. </a:t>
            </a:r>
            <a:endParaRPr lang="en-US" sz="1600" b="0" i="0" u="sng" strike="noStrike" baseline="0" dirty="0">
              <a:solidFill>
                <a:srgbClr val="000000"/>
              </a:solidFill>
              <a:latin typeface="Rockwell Condensed" panose="02060603050405020104" pitchFamily="18" charset="0"/>
            </a:endParaRPr>
          </a:p>
          <a:p>
            <a:pPr marL="285750" indent="-285750" algn="just">
              <a:lnSpc>
                <a:spcPct val="150000"/>
              </a:lnSpc>
              <a:buFont typeface="Wingdings" panose="05000000000000000000" pitchFamily="2" charset="2"/>
              <a:buChar char="q"/>
            </a:pPr>
            <a:r>
              <a:rPr lang="en-US" sz="1600" b="1" i="0" u="sng" strike="noStrike" baseline="0" dirty="0">
                <a:solidFill>
                  <a:srgbClr val="002060"/>
                </a:solidFill>
                <a:latin typeface="Rockwell Condensed" panose="02060603050405020104" pitchFamily="18" charset="0"/>
              </a:rPr>
              <a:t>KERAS</a:t>
            </a:r>
            <a:r>
              <a:rPr lang="en-US" sz="1600" b="0" i="0" u="sng" strike="noStrike" baseline="0" dirty="0">
                <a:solidFill>
                  <a:srgbClr val="000000"/>
                </a:solidFill>
                <a:latin typeface="Rockwell Condensed" panose="02060603050405020104" pitchFamily="18" charset="0"/>
              </a:rPr>
              <a:t>:</a:t>
            </a:r>
            <a:r>
              <a:rPr lang="en-US" sz="1600" b="0" i="0" u="none" strike="noStrike" baseline="0" dirty="0">
                <a:solidFill>
                  <a:srgbClr val="000000"/>
                </a:solidFill>
                <a:latin typeface="Rockwell Condensed" panose="02060603050405020104" pitchFamily="18" charset="0"/>
              </a:rPr>
              <a:t> </a:t>
            </a:r>
            <a:r>
              <a:rPr lang="en-US" sz="1600" b="0" i="0" u="none" strike="noStrike" baseline="0" dirty="0" err="1">
                <a:solidFill>
                  <a:srgbClr val="000000"/>
                </a:solidFill>
                <a:latin typeface="Rockwell Condensed" panose="02060603050405020104" pitchFamily="18" charset="0"/>
              </a:rPr>
              <a:t>Keras</a:t>
            </a:r>
            <a:r>
              <a:rPr lang="en-US" sz="1600" b="0" i="0" u="none" strike="noStrike" baseline="0" dirty="0">
                <a:solidFill>
                  <a:srgbClr val="000000"/>
                </a:solidFill>
                <a:latin typeface="Rockwell Condensed" panose="02060603050405020104" pitchFamily="18" charset="0"/>
              </a:rPr>
              <a:t> is considered as one of the coolest machine learning libraries in Python. It provides an easier mechanism to express neural networks. </a:t>
            </a:r>
            <a:r>
              <a:rPr lang="en-US" sz="1600" b="0" i="0" u="none" strike="noStrike" baseline="0" dirty="0" err="1">
                <a:solidFill>
                  <a:srgbClr val="000000"/>
                </a:solidFill>
                <a:latin typeface="Rockwell Condensed" panose="02060603050405020104" pitchFamily="18" charset="0"/>
              </a:rPr>
              <a:t>Keras</a:t>
            </a:r>
            <a:r>
              <a:rPr lang="en-US" sz="1600" b="0" i="0" u="none" strike="noStrike" baseline="0" dirty="0">
                <a:solidFill>
                  <a:srgbClr val="000000"/>
                </a:solidFill>
                <a:latin typeface="Rockwell Condensed" panose="02060603050405020104" pitchFamily="18" charset="0"/>
              </a:rPr>
              <a:t> also provides some of the best utilities for compiling models, processing data-sets, visualization of graphs, and much more. </a:t>
            </a:r>
          </a:p>
          <a:p>
            <a:pPr marL="285750" indent="-285750" algn="just">
              <a:lnSpc>
                <a:spcPct val="150000"/>
              </a:lnSpc>
              <a:buFont typeface="Wingdings" panose="05000000000000000000" pitchFamily="2" charset="2"/>
              <a:buChar char="q"/>
            </a:pPr>
            <a:r>
              <a:rPr lang="en-US" sz="1600" b="1" i="0" u="sng" strike="noStrike" baseline="0" dirty="0">
                <a:solidFill>
                  <a:srgbClr val="002060"/>
                </a:solidFill>
                <a:latin typeface="Rockwell Condensed" panose="02060603050405020104" pitchFamily="18" charset="0"/>
              </a:rPr>
              <a:t>MATPLOTLIB</a:t>
            </a:r>
            <a:r>
              <a:rPr lang="en-US" sz="1600" b="1" i="0" u="sng" strike="noStrike" baseline="0" dirty="0">
                <a:solidFill>
                  <a:srgbClr val="000000"/>
                </a:solidFill>
                <a:latin typeface="Rockwell Condensed" panose="02060603050405020104" pitchFamily="18" charset="0"/>
              </a:rPr>
              <a:t> </a:t>
            </a:r>
            <a:r>
              <a:rPr lang="en-US" sz="1600" b="0" i="0" u="sng" strike="noStrike" baseline="0" dirty="0">
                <a:solidFill>
                  <a:srgbClr val="000000"/>
                </a:solidFill>
                <a:latin typeface="Rockwell Condensed" panose="02060603050405020104" pitchFamily="18" charset="0"/>
              </a:rPr>
              <a:t>: </a:t>
            </a:r>
            <a:r>
              <a:rPr lang="en-US" sz="1600" b="0" i="0" u="none" strike="noStrike" baseline="0" dirty="0">
                <a:solidFill>
                  <a:srgbClr val="000000"/>
                </a:solidFill>
                <a:latin typeface="Rockwell Condensed" panose="02060603050405020104" pitchFamily="18" charset="0"/>
              </a:rPr>
              <a:t>Matplotlib is a comprehensive library for creating static, animated, and interactive visualizations in Python. </a:t>
            </a:r>
          </a:p>
          <a:p>
            <a:pPr marL="285750" indent="-285750" algn="just">
              <a:lnSpc>
                <a:spcPct val="150000"/>
              </a:lnSpc>
              <a:buFont typeface="Wingdings" panose="05000000000000000000" pitchFamily="2" charset="2"/>
              <a:buChar char="q"/>
            </a:pPr>
            <a:r>
              <a:rPr lang="en-US" sz="1600" b="1" i="0" u="sng" strike="noStrike" baseline="0" dirty="0">
                <a:solidFill>
                  <a:srgbClr val="002060"/>
                </a:solidFill>
                <a:latin typeface="Rockwell Condensed" panose="02060603050405020104" pitchFamily="18" charset="0"/>
              </a:rPr>
              <a:t>SEABORN</a:t>
            </a:r>
            <a:r>
              <a:rPr lang="en-US" sz="1600" b="0" i="0" u="none" strike="noStrike" baseline="0" dirty="0">
                <a:solidFill>
                  <a:srgbClr val="000000"/>
                </a:solidFill>
                <a:latin typeface="Rockwell Condensed" panose="02060603050405020104" pitchFamily="18" charset="0"/>
              </a:rPr>
              <a:t>: </a:t>
            </a:r>
            <a:r>
              <a:rPr lang="en-US" sz="1600" b="0" i="0" u="none" strike="noStrike" baseline="0" dirty="0">
                <a:solidFill>
                  <a:srgbClr val="1F2023"/>
                </a:solidFill>
                <a:latin typeface="Rockwell Condensed" panose="02060603050405020104" pitchFamily="18" charset="0"/>
              </a:rPr>
              <a:t>seaborn is a python data visualization library based on matplotlib. It provides a high-level interface for drawing attractive and informative statistical graphics. </a:t>
            </a:r>
            <a:endParaRPr lang="en-IN" sz="1600" b="0" i="0" u="none" strike="noStrike" baseline="0" dirty="0">
              <a:solidFill>
                <a:srgbClr val="000000"/>
              </a:solidFill>
              <a:latin typeface="Rockwell Condensed" panose="02060603050405020104" pitchFamily="18" charset="0"/>
            </a:endParaRPr>
          </a:p>
          <a:p>
            <a:pPr marL="285750" indent="-285750" algn="just">
              <a:lnSpc>
                <a:spcPct val="150000"/>
              </a:lnSpc>
              <a:buFont typeface="Wingdings" panose="05000000000000000000" pitchFamily="2" charset="2"/>
              <a:buChar char="q"/>
            </a:pPr>
            <a:r>
              <a:rPr lang="en-US" sz="1600" b="1" i="0" u="sng" strike="noStrike" baseline="0" dirty="0">
                <a:solidFill>
                  <a:srgbClr val="002060"/>
                </a:solidFill>
                <a:latin typeface="Rockwell Condensed" panose="02060603050405020104" pitchFamily="18" charset="0"/>
              </a:rPr>
              <a:t>OPEN-CV</a:t>
            </a:r>
            <a:r>
              <a:rPr lang="en-US" sz="1600" b="0" i="0" u="sng" strike="noStrike" baseline="0" dirty="0">
                <a:solidFill>
                  <a:srgbClr val="000000"/>
                </a:solidFill>
                <a:latin typeface="Rockwell Condensed" panose="02060603050405020104" pitchFamily="18" charset="0"/>
              </a:rPr>
              <a:t>: </a:t>
            </a:r>
            <a:r>
              <a:rPr lang="en-US" sz="1600" b="0" i="0" u="none" strike="noStrike" baseline="0" dirty="0">
                <a:solidFill>
                  <a:srgbClr val="1F2023"/>
                </a:solidFill>
                <a:latin typeface="Rockwell Condensed" panose="02060603050405020104" pitchFamily="18" charset="0"/>
              </a:rPr>
              <a:t>OpenCV-Python is a library of Python bindings designed to solve computer vision problems. Python is a general purpose programming language started by Guido van Rossum that became very popular very quickly, mainly because of its simplicity and code readability. </a:t>
            </a:r>
            <a:endParaRPr lang="en-US" sz="1600" b="0" i="0" u="none" strike="noStrike" baseline="0" dirty="0">
              <a:solidFill>
                <a:srgbClr val="000000"/>
              </a:solidFill>
              <a:latin typeface="Rockwell Condensed" panose="02060603050405020104" pitchFamily="18" charset="0"/>
            </a:endParaRPr>
          </a:p>
          <a:p>
            <a:pPr marL="285750" indent="-285750" algn="just">
              <a:lnSpc>
                <a:spcPct val="150000"/>
              </a:lnSpc>
              <a:buFont typeface="Wingdings" panose="05000000000000000000" pitchFamily="2" charset="2"/>
              <a:buChar char="q"/>
            </a:pPr>
            <a:r>
              <a:rPr lang="en-US" sz="1600" b="1" i="0" u="sng" strike="noStrike" baseline="0" dirty="0">
                <a:solidFill>
                  <a:srgbClr val="002060"/>
                </a:solidFill>
                <a:latin typeface="Rockwell Condensed" panose="02060603050405020104" pitchFamily="18" charset="0"/>
              </a:rPr>
              <a:t>RANDOM: </a:t>
            </a:r>
            <a:r>
              <a:rPr lang="en-US" sz="1600" b="0" i="0" u="none" strike="noStrike" baseline="0" dirty="0">
                <a:solidFill>
                  <a:srgbClr val="1F2023"/>
                </a:solidFill>
                <a:latin typeface="Rockwell Condensed" panose="02060603050405020104" pitchFamily="18" charset="0"/>
              </a:rPr>
              <a:t>The Python Random module is a built-in module for generating random integers in Python. </a:t>
            </a:r>
            <a:endParaRPr lang="en-US" sz="1600" b="0" i="0" u="none" strike="noStrike" baseline="0" dirty="0">
              <a:solidFill>
                <a:srgbClr val="000000"/>
              </a:solidFill>
              <a:latin typeface="Rockwell Condensed" panose="02060603050405020104" pitchFamily="18" charset="0"/>
            </a:endParaRPr>
          </a:p>
        </p:txBody>
      </p:sp>
    </p:spTree>
    <p:extLst>
      <p:ext uri="{BB962C8B-B14F-4D97-AF65-F5344CB8AC3E}">
        <p14:creationId xmlns:p14="http://schemas.microsoft.com/office/powerpoint/2010/main" val="163265152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554BE84D-CEEB-6294-E9F6-5B43604C885E}"/>
              </a:ext>
            </a:extLst>
          </p:cNvPr>
          <p:cNvSpPr txBox="1">
            <a:spLocks/>
          </p:cNvSpPr>
          <p:nvPr/>
        </p:nvSpPr>
        <p:spPr>
          <a:xfrm>
            <a:off x="12015434" y="6540021"/>
            <a:ext cx="44394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7</a:t>
            </a:fld>
            <a:endParaRPr lang="en-US" dirty="0"/>
          </a:p>
        </p:txBody>
      </p:sp>
      <p:sp>
        <p:nvSpPr>
          <p:cNvPr id="2" name="Text Placeholder 1">
            <a:extLst>
              <a:ext uri="{FF2B5EF4-FFF2-40B4-BE49-F238E27FC236}">
                <a16:creationId xmlns:a16="http://schemas.microsoft.com/office/drawing/2014/main" id="{93015EC8-543A-7A2F-0BF3-9D25EC1E07F1}"/>
              </a:ext>
            </a:extLst>
          </p:cNvPr>
          <p:cNvSpPr txBox="1">
            <a:spLocks/>
          </p:cNvSpPr>
          <p:nvPr/>
        </p:nvSpPr>
        <p:spPr>
          <a:xfrm>
            <a:off x="705552" y="1110343"/>
            <a:ext cx="5279510" cy="542967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200000"/>
              </a:lnSpc>
              <a:buFont typeface="Wingdings" panose="05000000000000000000" pitchFamily="2" charset="2"/>
              <a:buChar char="v"/>
            </a:pPr>
            <a:r>
              <a:rPr lang="en-US" sz="1800" dirty="0">
                <a:solidFill>
                  <a:srgbClr val="002060"/>
                </a:solidFill>
                <a:effectLst>
                  <a:outerShdw blurRad="50800" dist="38100" dir="2700000" algn="tl" rotWithShape="0">
                    <a:prstClr val="black">
                      <a:alpha val="40000"/>
                    </a:prstClr>
                  </a:outerShdw>
                </a:effectLst>
              </a:rPr>
              <a:t>The data we have used in this project was in .Txt and images files. </a:t>
            </a:r>
          </a:p>
          <a:p>
            <a:pPr marL="285750" indent="-285750" algn="l">
              <a:lnSpc>
                <a:spcPct val="200000"/>
              </a:lnSpc>
              <a:buFont typeface="Wingdings" panose="05000000000000000000" pitchFamily="2" charset="2"/>
              <a:buChar char="v"/>
            </a:pPr>
            <a:r>
              <a:rPr lang="en-US" sz="1800" dirty="0">
                <a:solidFill>
                  <a:srgbClr val="002060"/>
                </a:solidFill>
                <a:effectLst>
                  <a:outerShdw blurRad="50800" dist="38100" dir="2700000" algn="tl" rotWithShape="0">
                    <a:prstClr val="black">
                      <a:alpha val="40000"/>
                    </a:prstClr>
                  </a:outerShdw>
                </a:effectLst>
              </a:rPr>
              <a:t>It was taken from </a:t>
            </a:r>
            <a:r>
              <a:rPr lang="en-US" sz="1800" dirty="0" err="1">
                <a:solidFill>
                  <a:srgbClr val="002060"/>
                </a:solidFill>
                <a:effectLst>
                  <a:outerShdw blurRad="50800" dist="38100" dir="2700000" algn="tl" rotWithShape="0">
                    <a:prstClr val="black">
                      <a:alpha val="40000"/>
                    </a:prstClr>
                  </a:outerShdw>
                </a:effectLst>
              </a:rPr>
              <a:t>kaggle.Com</a:t>
            </a:r>
            <a:r>
              <a:rPr lang="en-US" sz="1800" dirty="0">
                <a:solidFill>
                  <a:srgbClr val="002060"/>
                </a:solidFill>
                <a:effectLst>
                  <a:outerShdw blurRad="50800" dist="38100" dir="2700000" algn="tl" rotWithShape="0">
                    <a:prstClr val="black">
                      <a:alpha val="40000"/>
                    </a:prstClr>
                  </a:outerShdw>
                </a:effectLst>
              </a:rPr>
              <a:t>/fer2013 . </a:t>
            </a:r>
          </a:p>
          <a:p>
            <a:pPr marL="285750" indent="-285750" algn="l">
              <a:lnSpc>
                <a:spcPct val="200000"/>
              </a:lnSpc>
              <a:buFont typeface="Wingdings" panose="05000000000000000000" pitchFamily="2" charset="2"/>
              <a:buChar char="v"/>
            </a:pPr>
            <a:r>
              <a:rPr lang="en-US" sz="1800" dirty="0">
                <a:solidFill>
                  <a:srgbClr val="002060"/>
                </a:solidFill>
                <a:effectLst>
                  <a:outerShdw blurRad="50800" dist="38100" dir="2700000" algn="tl" rotWithShape="0">
                    <a:prstClr val="black">
                      <a:alpha val="40000"/>
                    </a:prstClr>
                  </a:outerShdw>
                </a:effectLst>
              </a:rPr>
              <a:t>The Text dataset consists of 15999 rows and 2 columns with no null values. </a:t>
            </a:r>
          </a:p>
          <a:p>
            <a:pPr marL="285750" indent="-285750" algn="l">
              <a:lnSpc>
                <a:spcPct val="200000"/>
              </a:lnSpc>
              <a:buFont typeface="Wingdings" panose="05000000000000000000" pitchFamily="2" charset="2"/>
              <a:buChar char="v"/>
            </a:pPr>
            <a:r>
              <a:rPr lang="en-US" sz="1800" dirty="0">
                <a:solidFill>
                  <a:srgbClr val="002060"/>
                </a:solidFill>
                <a:effectLst>
                  <a:outerShdw blurRad="50800" dist="38100" dir="2700000" algn="tl" rotWithShape="0">
                    <a:prstClr val="black">
                      <a:alpha val="40000"/>
                    </a:prstClr>
                  </a:outerShdw>
                </a:effectLst>
              </a:rPr>
              <a:t> The face emotion dataset consists of 3000 images of different emotions categorized in different classes.</a:t>
            </a:r>
          </a:p>
          <a:p>
            <a:pPr marL="285750" indent="-285750" algn="l">
              <a:lnSpc>
                <a:spcPct val="200000"/>
              </a:lnSpc>
              <a:buFont typeface="Wingdings" panose="05000000000000000000" pitchFamily="2" charset="2"/>
              <a:buChar char="v"/>
            </a:pPr>
            <a:r>
              <a:rPr lang="en-US" sz="1800" dirty="0">
                <a:solidFill>
                  <a:srgbClr val="002060"/>
                </a:solidFill>
                <a:effectLst>
                  <a:outerShdw blurRad="50800" dist="38100" dir="2700000" algn="tl" rotWithShape="0">
                    <a:prstClr val="black">
                      <a:alpha val="40000"/>
                    </a:prstClr>
                  </a:outerShdw>
                </a:effectLst>
              </a:rPr>
              <a:t>Other operations of datasets are also confirmed</a:t>
            </a:r>
          </a:p>
        </p:txBody>
      </p:sp>
      <p:sp>
        <p:nvSpPr>
          <p:cNvPr id="5" name="TextBox 4">
            <a:extLst>
              <a:ext uri="{FF2B5EF4-FFF2-40B4-BE49-F238E27FC236}">
                <a16:creationId xmlns:a16="http://schemas.microsoft.com/office/drawing/2014/main" id="{9B6D1DAB-EFC8-CCB6-A7C6-77753A844CDC}"/>
              </a:ext>
            </a:extLst>
          </p:cNvPr>
          <p:cNvSpPr txBox="1"/>
          <p:nvPr/>
        </p:nvSpPr>
        <p:spPr>
          <a:xfrm>
            <a:off x="705552" y="317979"/>
            <a:ext cx="2836506" cy="646331"/>
          </a:xfrm>
          <a:prstGeom prst="rect">
            <a:avLst/>
          </a:prstGeom>
          <a:noFill/>
        </p:spPr>
        <p:txBody>
          <a:bodyPr wrap="square" rtlCol="0">
            <a:spAutoFit/>
          </a:bodyPr>
          <a:lstStyle/>
          <a:p>
            <a:r>
              <a:rPr lang="en-US" sz="3600" dirty="0">
                <a:solidFill>
                  <a:schemeClr val="accent5">
                    <a:lumMod val="50000"/>
                    <a:lumOff val="50000"/>
                  </a:schemeClr>
                </a:solidFill>
                <a:latin typeface="Cooper Black" panose="0208090404030B020404" pitchFamily="18" charset="0"/>
              </a:rPr>
              <a:t>DATASETS</a:t>
            </a:r>
            <a:endParaRPr lang="en-IN" sz="3600" dirty="0">
              <a:solidFill>
                <a:schemeClr val="accent5">
                  <a:lumMod val="50000"/>
                  <a:lumOff val="50000"/>
                </a:schemeClr>
              </a:solidFill>
              <a:latin typeface="Cooper Black" panose="0208090404030B020404" pitchFamily="18" charset="0"/>
            </a:endParaRPr>
          </a:p>
        </p:txBody>
      </p:sp>
      <p:sp>
        <p:nvSpPr>
          <p:cNvPr id="10" name="Pentagon 9">
            <a:extLst>
              <a:ext uri="{FF2B5EF4-FFF2-40B4-BE49-F238E27FC236}">
                <a16:creationId xmlns:a16="http://schemas.microsoft.com/office/drawing/2014/main" id="{24E60D15-6059-E40D-8B46-572FF6FA355F}"/>
              </a:ext>
            </a:extLst>
          </p:cNvPr>
          <p:cNvSpPr/>
          <p:nvPr/>
        </p:nvSpPr>
        <p:spPr>
          <a:xfrm flipV="1">
            <a:off x="7345017" y="-1"/>
            <a:ext cx="4837654" cy="6298162"/>
          </a:xfrm>
          <a:prstGeom prst="pentagon">
            <a:avLst/>
          </a:prstGeom>
          <a:blipFill dpi="0" rotWithShape="0">
            <a:blip r:embed="rId2"/>
            <a:srcRect/>
            <a:stretch>
              <a:fillRect l="-8001" t="-10884" r="-5753" b="-1314"/>
            </a:stretch>
          </a:blipFill>
          <a:ln>
            <a:solidFill>
              <a:schemeClr val="bg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931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Flow Chart of machine learning based sentiment analysis technique(Yogi... |  Download Scientific Diagram">
            <a:extLst>
              <a:ext uri="{FF2B5EF4-FFF2-40B4-BE49-F238E27FC236}">
                <a16:creationId xmlns:a16="http://schemas.microsoft.com/office/drawing/2014/main" id="{45F85BD2-D768-987D-FA69-2CE5A7CAD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93"/>
          <a:stretch/>
        </p:blipFill>
        <p:spPr bwMode="auto">
          <a:xfrm>
            <a:off x="5604648" y="1016000"/>
            <a:ext cx="2355562" cy="4825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44CBB5-ED23-1968-F8E9-94C5BFD8641C}"/>
              </a:ext>
            </a:extLst>
          </p:cNvPr>
          <p:cNvSpPr>
            <a:spLocks noChangeArrowheads="1"/>
          </p:cNvSpPr>
          <p:nvPr/>
        </p:nvSpPr>
        <p:spPr bwMode="auto">
          <a:xfrm>
            <a:off x="535709" y="1598535"/>
            <a:ext cx="4932029"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2060"/>
                </a:solidFill>
                <a:effectLst/>
                <a:latin typeface="Rockwell Condensed" panose="02060603050405020104" pitchFamily="18" charset="0"/>
                <a:cs typeface="Arial" panose="020B0604020202020204" pitchFamily="34" charset="0"/>
              </a:rPr>
              <a:t>In machine learning, the detection of textual emotions is the problem of content-based classification, which is the task of natural language processing. Detecting a person’s emotions is a difficult task, but detecting the emotions using text written by a person is even more difficult as a human can express his emotions in any form.</a:t>
            </a:r>
            <a:endParaRPr kumimoji="0" lang="en-US" altLang="en-US" b="0" i="0" u="none" strike="noStrike" cap="none" normalizeH="0" baseline="0" dirty="0">
              <a:ln>
                <a:noFill/>
              </a:ln>
              <a:solidFill>
                <a:srgbClr val="002060"/>
              </a:solidFill>
              <a:effectLst/>
              <a:latin typeface="Rockwell Condensed" panose="02060603050405020104" pitchFamily="18" charset="0"/>
            </a:endParaRPr>
          </a:p>
          <a:p>
            <a:pPr algn="just"/>
            <a:r>
              <a:rPr kumimoji="0" lang="en-US" altLang="en-US" b="0" i="0" u="none" strike="noStrike" cap="none" normalizeH="0" baseline="0" dirty="0">
                <a:ln>
                  <a:noFill/>
                </a:ln>
                <a:solidFill>
                  <a:srgbClr val="002060"/>
                </a:solidFill>
                <a:effectLst/>
                <a:latin typeface="Rockwell Condensed" panose="02060603050405020104" pitchFamily="18" charset="0"/>
                <a:cs typeface="Arial" panose="020B0604020202020204" pitchFamily="34" charset="0"/>
              </a:rPr>
              <a:t>Usually, emotions are expressed as joy, sadness, anger, surprise, hate, fear, etc. Recognizing this type of emotion from a text written by a person plays an important role in applications such as chatbots, customer support forum, customer reviews etc. </a:t>
            </a:r>
            <a:r>
              <a:rPr lang="en-US" b="0" i="0" u="none" strike="noStrike" baseline="0" dirty="0">
                <a:solidFill>
                  <a:srgbClr val="002060"/>
                </a:solidFill>
                <a:latin typeface="Rockwell Condensed" panose="02060603050405020104" pitchFamily="18" charset="0"/>
              </a:rPr>
              <a:t>For text emotion prediction analysis, we are using python and its other required libraries which will complete the prediction. Our objective is to predict the correct emotion of a desired input text. </a:t>
            </a:r>
            <a:endParaRPr lang="en-IN" dirty="0">
              <a:solidFill>
                <a:srgbClr val="002060"/>
              </a:solidFill>
              <a:latin typeface="Rockwell Condensed" panose="020606030504050201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2060"/>
              </a:solidFill>
              <a:effectLst/>
              <a:latin typeface="Arial" panose="020B0604020202020204" pitchFamily="34" charset="0"/>
            </a:endParaRPr>
          </a:p>
        </p:txBody>
      </p:sp>
      <p:sp>
        <p:nvSpPr>
          <p:cNvPr id="5" name="Chord 4">
            <a:extLst>
              <a:ext uri="{FF2B5EF4-FFF2-40B4-BE49-F238E27FC236}">
                <a16:creationId xmlns:a16="http://schemas.microsoft.com/office/drawing/2014/main" id="{2781175C-6220-CA10-C6A3-C7BC5D9E02F4}"/>
              </a:ext>
            </a:extLst>
          </p:cNvPr>
          <p:cNvSpPr/>
          <p:nvPr/>
        </p:nvSpPr>
        <p:spPr>
          <a:xfrm rot="17187144">
            <a:off x="7379134" y="-1120937"/>
            <a:ext cx="4844412" cy="4722744"/>
          </a:xfrm>
          <a:prstGeom prst="chord">
            <a:avLst>
              <a:gd name="adj1" fmla="val 2524662"/>
              <a:gd name="adj2" fmla="val 17103251"/>
            </a:avLst>
          </a:prstGeom>
          <a:blipFill dpi="0" rotWithShape="0">
            <a:blip r:embed="rId3"/>
            <a:srcRect/>
            <a:stretch>
              <a:fillRect l="-1323" t="-4301" r="-3717" b="-6783"/>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E836C4D-62A9-9F0C-396C-25754A1D6BD3}"/>
              </a:ext>
            </a:extLst>
          </p:cNvPr>
          <p:cNvSpPr txBox="1"/>
          <p:nvPr/>
        </p:nvSpPr>
        <p:spPr>
          <a:xfrm>
            <a:off x="-140534" y="648713"/>
            <a:ext cx="6653301" cy="461665"/>
          </a:xfrm>
          <a:prstGeom prst="rect">
            <a:avLst/>
          </a:prstGeom>
          <a:noFill/>
        </p:spPr>
        <p:txBody>
          <a:bodyPr wrap="square" rtlCol="0">
            <a:spAutoFit/>
          </a:bodyPr>
          <a:lstStyle/>
          <a:p>
            <a:pPr algn="ctr"/>
            <a:r>
              <a:rPr lang="en-US" sz="2400" b="1" u="sng" dirty="0">
                <a:latin typeface="Engravers MT" panose="02090707080505020304" pitchFamily="18" charset="0"/>
              </a:rPr>
              <a:t>TEXT EMOTION PREDICTION</a:t>
            </a:r>
            <a:endParaRPr lang="en-IN" sz="2400" b="1" u="sng" dirty="0">
              <a:latin typeface="Engravers MT" panose="02090707080505020304" pitchFamily="18" charset="0"/>
            </a:endParaRPr>
          </a:p>
        </p:txBody>
      </p:sp>
    </p:spTree>
    <p:extLst>
      <p:ext uri="{BB962C8B-B14F-4D97-AF65-F5344CB8AC3E}">
        <p14:creationId xmlns:p14="http://schemas.microsoft.com/office/powerpoint/2010/main" val="18969307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Data 11">
            <a:extLst>
              <a:ext uri="{FF2B5EF4-FFF2-40B4-BE49-F238E27FC236}">
                <a16:creationId xmlns:a16="http://schemas.microsoft.com/office/drawing/2014/main" id="{67D5CA5E-885B-A706-6DC5-3643DD0AD01A}"/>
              </a:ext>
            </a:extLst>
          </p:cNvPr>
          <p:cNvSpPr/>
          <p:nvPr/>
        </p:nvSpPr>
        <p:spPr>
          <a:xfrm>
            <a:off x="6440693" y="0"/>
            <a:ext cx="5751307" cy="6858000"/>
          </a:xfrm>
          <a:prstGeom prst="flowChartInputOutput">
            <a:avLst/>
          </a:prstGeom>
          <a:blipFill dpi="0" rotWithShape="1">
            <a:blip r:embed="rId2">
              <a:alphaModFix amt="85000"/>
              <a:biLevel thresh="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34888593-A4AE-D336-A673-C41523F2834E}"/>
              </a:ext>
            </a:extLst>
          </p:cNvPr>
          <p:cNvSpPr txBox="1"/>
          <p:nvPr/>
        </p:nvSpPr>
        <p:spPr>
          <a:xfrm>
            <a:off x="419721" y="1174731"/>
            <a:ext cx="5414704" cy="1477328"/>
          </a:xfrm>
          <a:prstGeom prst="rect">
            <a:avLst/>
          </a:prstGeom>
          <a:noFill/>
        </p:spPr>
        <p:txBody>
          <a:bodyPr wrap="square">
            <a:spAutoFit/>
          </a:bodyPr>
          <a:lstStyle/>
          <a:p>
            <a:pPr algn="just"/>
            <a:r>
              <a:rPr lang="en-US" sz="1800" b="0" i="0" u="none" strike="noStrike" baseline="0" dirty="0">
                <a:solidFill>
                  <a:srgbClr val="000000"/>
                </a:solidFill>
                <a:latin typeface="Franklin Gothic Demi Cond" panose="020B0706030402020204" pitchFamily="34" charset="0"/>
              </a:rPr>
              <a:t>A model is a python class that inherits from the model class. The model class defines a new kind of datastore entity and the properties the kind is expected to take. Here we are training the model with epoch=100. And subsequently our model is saved as “hlo.h5”. </a:t>
            </a:r>
            <a:endParaRPr lang="en-IN" dirty="0">
              <a:latin typeface="Franklin Gothic Demi Cond" panose="020B0706030402020204" pitchFamily="34" charset="0"/>
            </a:endParaRPr>
          </a:p>
        </p:txBody>
      </p:sp>
      <p:sp>
        <p:nvSpPr>
          <p:cNvPr id="5" name="TextBox 4">
            <a:extLst>
              <a:ext uri="{FF2B5EF4-FFF2-40B4-BE49-F238E27FC236}">
                <a16:creationId xmlns:a16="http://schemas.microsoft.com/office/drawing/2014/main" id="{7585361F-8983-23E8-3C87-35EC5EBE972E}"/>
              </a:ext>
            </a:extLst>
          </p:cNvPr>
          <p:cNvSpPr txBox="1"/>
          <p:nvPr/>
        </p:nvSpPr>
        <p:spPr>
          <a:xfrm>
            <a:off x="5014916" y="162774"/>
            <a:ext cx="1639018" cy="646331"/>
          </a:xfrm>
          <a:prstGeom prst="rect">
            <a:avLst/>
          </a:prstGeom>
          <a:noFill/>
        </p:spPr>
        <p:txBody>
          <a:bodyPr wrap="square">
            <a:spAutoFit/>
          </a:bodyPr>
          <a:lstStyle/>
          <a:p>
            <a:r>
              <a:rPr lang="en-IN" sz="3600" b="1" i="0" u="sng" strike="noStrike" baseline="0" dirty="0">
                <a:solidFill>
                  <a:srgbClr val="002060"/>
                </a:solidFill>
                <a:latin typeface="Britannic Bold" panose="020B0903060703020204" pitchFamily="34" charset="0"/>
              </a:rPr>
              <a:t>MODEL </a:t>
            </a:r>
            <a:endParaRPr lang="en-IN" sz="3600" u="sng" dirty="0">
              <a:solidFill>
                <a:srgbClr val="002060"/>
              </a:solidFill>
              <a:latin typeface="Britannic Bold" panose="020B0903060703020204" pitchFamily="34" charset="0"/>
            </a:endParaRPr>
          </a:p>
        </p:txBody>
      </p:sp>
      <p:pic>
        <p:nvPicPr>
          <p:cNvPr id="7" name="Picture 6">
            <a:extLst>
              <a:ext uri="{FF2B5EF4-FFF2-40B4-BE49-F238E27FC236}">
                <a16:creationId xmlns:a16="http://schemas.microsoft.com/office/drawing/2014/main" id="{984B8821-7679-A321-D21C-3079F07BFB8E}"/>
              </a:ext>
            </a:extLst>
          </p:cNvPr>
          <p:cNvPicPr>
            <a:picLocks noChangeAspect="1"/>
          </p:cNvPicPr>
          <p:nvPr/>
        </p:nvPicPr>
        <p:blipFill>
          <a:blip r:embed="rId3"/>
          <a:stretch>
            <a:fillRect/>
          </a:stretch>
        </p:blipFill>
        <p:spPr>
          <a:xfrm>
            <a:off x="6289963" y="1959961"/>
            <a:ext cx="5819583" cy="293831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9541E7D-8D15-7CCE-9CAE-13AE0451F496}"/>
              </a:ext>
            </a:extLst>
          </p:cNvPr>
          <p:cNvSpPr txBox="1"/>
          <p:nvPr/>
        </p:nvSpPr>
        <p:spPr>
          <a:xfrm>
            <a:off x="359615" y="3193984"/>
            <a:ext cx="5414704" cy="369332"/>
          </a:xfrm>
          <a:prstGeom prst="rect">
            <a:avLst/>
          </a:prstGeom>
          <a:noFill/>
        </p:spPr>
        <p:txBody>
          <a:bodyPr wrap="square">
            <a:spAutoFit/>
          </a:bodyPr>
          <a:lstStyle/>
          <a:p>
            <a:pPr algn="ctr"/>
            <a:r>
              <a:rPr lang="en-US" sz="1800" b="1" i="0" u="sng" strike="noStrike" baseline="0" dirty="0">
                <a:solidFill>
                  <a:srgbClr val="000000"/>
                </a:solidFill>
                <a:latin typeface="Aharoni" panose="02010803020104030203" pitchFamily="2" charset="-79"/>
                <a:cs typeface="Aharoni" panose="02010803020104030203" pitchFamily="2" charset="-79"/>
              </a:rPr>
              <a:t>PLOTTING THE GRAPH OF LOSS AND ACCURACY </a:t>
            </a:r>
            <a:endParaRPr lang="en-IN" u="sng" dirty="0">
              <a:latin typeface="Aharoni" panose="02010803020104030203" pitchFamily="2" charset="-79"/>
              <a:cs typeface="Aharoni" panose="02010803020104030203" pitchFamily="2" charset="-79"/>
            </a:endParaRPr>
          </a:p>
        </p:txBody>
      </p:sp>
      <p:pic>
        <p:nvPicPr>
          <p:cNvPr id="11" name="Picture 10">
            <a:extLst>
              <a:ext uri="{FF2B5EF4-FFF2-40B4-BE49-F238E27FC236}">
                <a16:creationId xmlns:a16="http://schemas.microsoft.com/office/drawing/2014/main" id="{41305565-AB67-DEDB-D9AA-6006E60C0F80}"/>
              </a:ext>
            </a:extLst>
          </p:cNvPr>
          <p:cNvPicPr>
            <a:picLocks noChangeAspect="1"/>
          </p:cNvPicPr>
          <p:nvPr/>
        </p:nvPicPr>
        <p:blipFill>
          <a:blip r:embed="rId4"/>
          <a:stretch>
            <a:fillRect/>
          </a:stretch>
        </p:blipFill>
        <p:spPr>
          <a:xfrm>
            <a:off x="359615" y="3666844"/>
            <a:ext cx="5414704" cy="30283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01208200"/>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documentManagement/types"/>
    <ds:schemaRef ds:uri="http://www.w3.org/XML/1998/namespace"/>
    <ds:schemaRef ds:uri="16c05727-aa75-4e4a-9b5f-8a80a1165891"/>
    <ds:schemaRef ds:uri="http://schemas.microsoft.com/office/infopath/2007/PartnerControls"/>
    <ds:schemaRef ds:uri="http://schemas.openxmlformats.org/package/2006/metadata/core-properties"/>
    <ds:schemaRef ds:uri="http://purl.org/dc/elements/1.1/"/>
    <ds:schemaRef ds:uri="http://purl.org/dc/dcmitype/"/>
    <ds:schemaRef ds:uri="71af3243-3dd4-4a8d-8c0d-dd76da1f02a5"/>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1410</TotalTime>
  <Words>1716</Words>
  <Application>Microsoft Office PowerPoint</Application>
  <PresentationFormat>Widescreen</PresentationFormat>
  <Paragraphs>115</Paragraphs>
  <Slides>18</Slides>
  <Notes>1</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18</vt:i4>
      </vt:variant>
    </vt:vector>
  </HeadingPairs>
  <TitlesOfParts>
    <vt:vector size="42" baseType="lpstr">
      <vt:lpstr>Aharoni</vt:lpstr>
      <vt:lpstr>Algerian</vt:lpstr>
      <vt:lpstr>Arial</vt:lpstr>
      <vt:lpstr>Arial Black</vt:lpstr>
      <vt:lpstr>Arial Rounded MT Bold</vt:lpstr>
      <vt:lpstr>Bahnschrift Condensed</vt:lpstr>
      <vt:lpstr>Baskerville Old Face</vt:lpstr>
      <vt:lpstr>Bodoni MT Black</vt:lpstr>
      <vt:lpstr>Britannic Bold</vt:lpstr>
      <vt:lpstr>Calibri</vt:lpstr>
      <vt:lpstr>Calibri Light</vt:lpstr>
      <vt:lpstr>Castellar</vt:lpstr>
      <vt:lpstr>Colonna MT</vt:lpstr>
      <vt:lpstr>Cooper Black</vt:lpstr>
      <vt:lpstr>Copperplate Gothic Bold</vt:lpstr>
      <vt:lpstr>Engravers MT</vt:lpstr>
      <vt:lpstr>Franklin Gothic Demi Cond</vt:lpstr>
      <vt:lpstr>Gabriola</vt:lpstr>
      <vt:lpstr>Gill Sans Ultra Bold</vt:lpstr>
      <vt:lpstr>High Tower Text</vt:lpstr>
      <vt:lpstr>Rockwell</vt:lpstr>
      <vt:lpstr>Rockwell Condensed</vt:lpstr>
      <vt:lpstr>Wingdings</vt:lpstr>
      <vt:lpstr>Office Theme</vt:lpstr>
      <vt:lpstr>PowerPoint Presentation</vt:lpstr>
      <vt:lpstr>the team</vt:lpstr>
      <vt:lpstr>Machine learning</vt:lpstr>
      <vt:lpstr>PowerPoint Presentation</vt:lpstr>
      <vt:lpstr>PowerPoint Presentation</vt:lpstr>
      <vt:lpstr>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driven sentiment analysis using machine learning and tensor flow</dc:title>
  <dc:creator>gaman9645@gmail.com</dc:creator>
  <cp:lastModifiedBy>Diganta Das</cp:lastModifiedBy>
  <cp:revision>6</cp:revision>
  <dcterms:created xsi:type="dcterms:W3CDTF">2023-02-27T06:03:19Z</dcterms:created>
  <dcterms:modified xsi:type="dcterms:W3CDTF">2023-03-01T06:20:18Z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